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iAVPJN7PDjm6DHGmABhAUPDuQJ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HelveticaNeu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461d674d3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461d674d33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61d674d3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61d674d33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61d674d3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461d674d33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61d674d3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461d674d33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61d674d3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61d674d33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61d674d3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461d674d33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61d674d3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61d674d33_0_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61d674d33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61d674d33_0_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61d674d3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461d674d33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61d674d33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461d674d33_0_6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61d674d3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461d674d33_0_5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61d674d3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461d674d33_0_5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61d674d33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461d674d33_0_6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619b21bd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4619b21bd9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619b21bd9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4619b21bd9_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61d674d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461d674d3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61d674d3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461d674d33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61d674d3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461d674d33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15"/>
          <p:cNvSpPr/>
          <p:nvPr/>
        </p:nvSpPr>
        <p:spPr>
          <a:xfrm>
            <a:off x="0" y="0"/>
            <a:ext cx="12192000" cy="6857999"/>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 name="Google Shape;13;p15"/>
          <p:cNvPicPr preferRelativeResize="0"/>
          <p:nvPr/>
        </p:nvPicPr>
        <p:blipFill rotWithShape="1">
          <a:blip r:embed="rId2">
            <a:alphaModFix/>
          </a:blip>
          <a:srcRect b="0" l="0" r="0" t="0"/>
          <a:stretch/>
        </p:blipFill>
        <p:spPr>
          <a:xfrm>
            <a:off x="343834" y="257519"/>
            <a:ext cx="1189691" cy="580218"/>
          </a:xfrm>
          <a:prstGeom prst="rect">
            <a:avLst/>
          </a:prstGeom>
          <a:noFill/>
          <a:ln>
            <a:noFill/>
          </a:ln>
        </p:spPr>
      </p:pic>
      <p:pic>
        <p:nvPicPr>
          <p:cNvPr descr="A group of people looking at a computer&#10;&#10;Description automatically generated with medium confidence" id="14" name="Google Shape;14;p15"/>
          <p:cNvPicPr preferRelativeResize="0"/>
          <p:nvPr/>
        </p:nvPicPr>
        <p:blipFill rotWithShape="1">
          <a:blip r:embed="rId3">
            <a:alphaModFix/>
          </a:blip>
          <a:srcRect b="0" l="13518" r="40740" t="0"/>
          <a:stretch/>
        </p:blipFill>
        <p:spPr>
          <a:xfrm>
            <a:off x="7486650" y="0"/>
            <a:ext cx="4705350" cy="6857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sp>
        <p:nvSpPr>
          <p:cNvPr id="65" name="Google Shape;65;g2461d674d33_0_152"/>
          <p:cNvSpPr/>
          <p:nvPr/>
        </p:nvSpPr>
        <p:spPr>
          <a:xfrm>
            <a:off x="0" y="0"/>
            <a:ext cx="12192000" cy="6858000"/>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6" name="Google Shape;66;g2461d674d33_0_152"/>
          <p:cNvPicPr preferRelativeResize="0"/>
          <p:nvPr/>
        </p:nvPicPr>
        <p:blipFill rotWithShape="1">
          <a:blip r:embed="rId2">
            <a:alphaModFix/>
          </a:blip>
          <a:srcRect b="0" l="0" r="0" t="0"/>
          <a:stretch/>
        </p:blipFill>
        <p:spPr>
          <a:xfrm>
            <a:off x="343834" y="257519"/>
            <a:ext cx="1189690" cy="580218"/>
          </a:xfrm>
          <a:prstGeom prst="rect">
            <a:avLst/>
          </a:prstGeom>
          <a:noFill/>
          <a:ln>
            <a:noFill/>
          </a:ln>
        </p:spPr>
      </p:pic>
      <p:pic>
        <p:nvPicPr>
          <p:cNvPr descr="A group of people looking at a computer&#10;&#10;Description automatically generated with medium confidence" id="67" name="Google Shape;67;g2461d674d33_0_152"/>
          <p:cNvPicPr preferRelativeResize="0"/>
          <p:nvPr/>
        </p:nvPicPr>
        <p:blipFill rotWithShape="1">
          <a:blip r:embed="rId3">
            <a:alphaModFix/>
          </a:blip>
          <a:srcRect b="0" l="13521" r="40737" t="0"/>
          <a:stretch/>
        </p:blipFill>
        <p:spPr>
          <a:xfrm>
            <a:off x="7486650" y="0"/>
            <a:ext cx="4705352" cy="685799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8" name="Shape 68"/>
        <p:cNvGrpSpPr/>
        <p:nvPr/>
      </p:nvGrpSpPr>
      <p:grpSpPr>
        <a:xfrm>
          <a:off x="0" y="0"/>
          <a:ext cx="0" cy="0"/>
          <a:chOff x="0" y="0"/>
          <a:chExt cx="0" cy="0"/>
        </a:xfrm>
      </p:grpSpPr>
      <p:pic>
        <p:nvPicPr>
          <p:cNvPr id="69" name="Google Shape;69;g2461d674d33_0_156"/>
          <p:cNvPicPr preferRelativeResize="0"/>
          <p:nvPr/>
        </p:nvPicPr>
        <p:blipFill rotWithShape="1">
          <a:blip r:embed="rId2">
            <a:alphaModFix/>
          </a:blip>
          <a:srcRect b="0" l="0" r="0" t="0"/>
          <a:stretch/>
        </p:blipFill>
        <p:spPr>
          <a:xfrm>
            <a:off x="0" y="0"/>
            <a:ext cx="12190195" cy="6856985"/>
          </a:xfrm>
          <a:prstGeom prst="rect">
            <a:avLst/>
          </a:prstGeom>
          <a:noFill/>
          <a:ln>
            <a:noFill/>
          </a:ln>
        </p:spPr>
      </p:pic>
      <p:grpSp>
        <p:nvGrpSpPr>
          <p:cNvPr id="70" name="Google Shape;70;g2461d674d33_0_156"/>
          <p:cNvGrpSpPr/>
          <p:nvPr/>
        </p:nvGrpSpPr>
        <p:grpSpPr>
          <a:xfrm>
            <a:off x="9865267" y="6420496"/>
            <a:ext cx="2243820" cy="375295"/>
            <a:chOff x="10212759" y="6518571"/>
            <a:chExt cx="1842973" cy="313399"/>
          </a:xfrm>
        </p:grpSpPr>
        <p:pic>
          <p:nvPicPr>
            <p:cNvPr id="71" name="Google Shape;71;g2461d674d33_0_15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72" name="Google Shape;72;g2461d674d33_0_156"/>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73" name="Google Shape;73;g2461d674d33_0_156"/>
          <p:cNvPicPr preferRelativeResize="0"/>
          <p:nvPr/>
        </p:nvPicPr>
        <p:blipFill rotWithShape="1">
          <a:blip r:embed="rId4">
            <a:alphaModFix/>
          </a:blip>
          <a:srcRect b="78062" l="0" r="0" t="0"/>
          <a:stretch/>
        </p:blipFill>
        <p:spPr>
          <a:xfrm>
            <a:off x="1524" y="0"/>
            <a:ext cx="12188950" cy="1504094"/>
          </a:xfrm>
          <a:prstGeom prst="rect">
            <a:avLst/>
          </a:prstGeom>
          <a:noFill/>
          <a:ln>
            <a:noFill/>
          </a:ln>
        </p:spPr>
      </p:pic>
      <p:pic>
        <p:nvPicPr>
          <p:cNvPr id="74" name="Google Shape;74;g2461d674d33_0_15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5" name="Shape 75"/>
        <p:cNvGrpSpPr/>
        <p:nvPr/>
      </p:nvGrpSpPr>
      <p:grpSpPr>
        <a:xfrm>
          <a:off x="0" y="0"/>
          <a:ext cx="0" cy="0"/>
          <a:chOff x="0" y="0"/>
          <a:chExt cx="0" cy="0"/>
        </a:xfrm>
      </p:grpSpPr>
      <p:pic>
        <p:nvPicPr>
          <p:cNvPr id="76" name="Google Shape;76;g2461d674d33_0_16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7" name="Shape 77"/>
        <p:cNvGrpSpPr/>
        <p:nvPr/>
      </p:nvGrpSpPr>
      <p:grpSpPr>
        <a:xfrm>
          <a:off x="0" y="0"/>
          <a:ext cx="0" cy="0"/>
          <a:chOff x="0" y="0"/>
          <a:chExt cx="0" cy="0"/>
        </a:xfrm>
      </p:grpSpPr>
      <p:pic>
        <p:nvPicPr>
          <p:cNvPr id="78" name="Google Shape;78;g2461d674d33_0_165"/>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 name="Shape 79"/>
        <p:cNvGrpSpPr/>
        <p:nvPr/>
      </p:nvGrpSpPr>
      <p:grpSpPr>
        <a:xfrm>
          <a:off x="0" y="0"/>
          <a:ext cx="0" cy="0"/>
          <a:chOff x="0" y="0"/>
          <a:chExt cx="0" cy="0"/>
        </a:xfrm>
      </p:grpSpPr>
      <p:pic>
        <p:nvPicPr>
          <p:cNvPr id="80" name="Google Shape;80;g2461d674d33_0_16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81" name="Google Shape;81;g2461d674d33_0_167"/>
          <p:cNvGrpSpPr/>
          <p:nvPr/>
        </p:nvGrpSpPr>
        <p:grpSpPr>
          <a:xfrm>
            <a:off x="9865267" y="6420496"/>
            <a:ext cx="2243820" cy="375295"/>
            <a:chOff x="10212759" y="6518571"/>
            <a:chExt cx="1842973" cy="313399"/>
          </a:xfrm>
        </p:grpSpPr>
        <p:pic>
          <p:nvPicPr>
            <p:cNvPr id="82" name="Google Shape;82;g2461d674d33_0_16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83" name="Google Shape;83;g2461d674d33_0_167"/>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84" name="Google Shape;84;g2461d674d33_0_167"/>
          <p:cNvPicPr preferRelativeResize="0"/>
          <p:nvPr/>
        </p:nvPicPr>
        <p:blipFill rotWithShape="1">
          <a:blip r:embed="rId4">
            <a:alphaModFix/>
          </a:blip>
          <a:srcRect b="0" l="0" r="23471" t="0"/>
          <a:stretch/>
        </p:blipFill>
        <p:spPr>
          <a:xfrm>
            <a:off x="241461" y="1765301"/>
            <a:ext cx="3819495" cy="3327398"/>
          </a:xfrm>
          <a:prstGeom prst="rect">
            <a:avLst/>
          </a:prstGeom>
          <a:noFill/>
          <a:ln>
            <a:noFill/>
          </a:ln>
        </p:spPr>
      </p:pic>
      <p:pic>
        <p:nvPicPr>
          <p:cNvPr id="85" name="Google Shape;85;g2461d674d33_0_167"/>
          <p:cNvPicPr preferRelativeResize="0"/>
          <p:nvPr/>
        </p:nvPicPr>
        <p:blipFill rotWithShape="1">
          <a:blip r:embed="rId5">
            <a:alphaModFix/>
          </a:blip>
          <a:srcRect b="0" l="0" r="0" t="0"/>
          <a:stretch/>
        </p:blipFill>
        <p:spPr>
          <a:xfrm>
            <a:off x="10578354" y="66904"/>
            <a:ext cx="1534767" cy="74464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pic>
        <p:nvPicPr>
          <p:cNvPr id="87" name="Google Shape;87;g2461d674d33_0_174"/>
          <p:cNvPicPr preferRelativeResize="0"/>
          <p:nvPr/>
        </p:nvPicPr>
        <p:blipFill rotWithShape="1">
          <a:blip r:embed="rId2">
            <a:alphaModFix/>
          </a:blip>
          <a:srcRect b="0" l="0" r="0" t="0"/>
          <a:stretch/>
        </p:blipFill>
        <p:spPr>
          <a:xfrm>
            <a:off x="1524" y="857"/>
            <a:ext cx="12188950" cy="685628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8" name="Shape 88"/>
        <p:cNvGrpSpPr/>
        <p:nvPr/>
      </p:nvGrpSpPr>
      <p:grpSpPr>
        <a:xfrm>
          <a:off x="0" y="0"/>
          <a:ext cx="0" cy="0"/>
          <a:chOff x="0" y="0"/>
          <a:chExt cx="0" cy="0"/>
        </a:xfrm>
      </p:grpSpPr>
      <p:pic>
        <p:nvPicPr>
          <p:cNvPr id="89" name="Google Shape;89;g2461d674d33_0_176"/>
          <p:cNvPicPr preferRelativeResize="0"/>
          <p:nvPr/>
        </p:nvPicPr>
        <p:blipFill rotWithShape="1">
          <a:blip r:embed="rId2">
            <a:alphaModFix/>
          </a:blip>
          <a:srcRect b="0" l="0" r="0" t="0"/>
          <a:stretch/>
        </p:blipFill>
        <p:spPr>
          <a:xfrm>
            <a:off x="0" y="0"/>
            <a:ext cx="12190195" cy="6856985"/>
          </a:xfrm>
          <a:prstGeom prst="rect">
            <a:avLst/>
          </a:prstGeom>
          <a:noFill/>
          <a:ln>
            <a:noFill/>
          </a:ln>
        </p:spPr>
      </p:pic>
      <p:grpSp>
        <p:nvGrpSpPr>
          <p:cNvPr id="90" name="Google Shape;90;g2461d674d33_0_176"/>
          <p:cNvGrpSpPr/>
          <p:nvPr/>
        </p:nvGrpSpPr>
        <p:grpSpPr>
          <a:xfrm>
            <a:off x="9865267" y="6420496"/>
            <a:ext cx="2243820" cy="375295"/>
            <a:chOff x="10212759" y="6518571"/>
            <a:chExt cx="1842973" cy="313399"/>
          </a:xfrm>
        </p:grpSpPr>
        <p:pic>
          <p:nvPicPr>
            <p:cNvPr id="91" name="Google Shape;91;g2461d674d33_0_17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92" name="Google Shape;92;g2461d674d33_0_176"/>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93" name="Google Shape;93;g2461d674d33_0_176"/>
          <p:cNvPicPr preferRelativeResize="0"/>
          <p:nvPr/>
        </p:nvPicPr>
        <p:blipFill rotWithShape="1">
          <a:blip r:embed="rId4">
            <a:alphaModFix/>
          </a:blip>
          <a:srcRect b="78062" l="0" r="0" t="0"/>
          <a:stretch/>
        </p:blipFill>
        <p:spPr>
          <a:xfrm>
            <a:off x="1524" y="0"/>
            <a:ext cx="12188950" cy="1504094"/>
          </a:xfrm>
          <a:prstGeom prst="rect">
            <a:avLst/>
          </a:prstGeom>
          <a:noFill/>
          <a:ln>
            <a:noFill/>
          </a:ln>
        </p:spPr>
      </p:pic>
      <p:pic>
        <p:nvPicPr>
          <p:cNvPr id="94" name="Google Shape;94;g2461d674d33_0_17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5" name="Shape 95"/>
        <p:cNvGrpSpPr/>
        <p:nvPr/>
      </p:nvGrpSpPr>
      <p:grpSpPr>
        <a:xfrm>
          <a:off x="0" y="0"/>
          <a:ext cx="0" cy="0"/>
          <a:chOff x="0" y="0"/>
          <a:chExt cx="0" cy="0"/>
        </a:xfrm>
      </p:grpSpPr>
      <p:pic>
        <p:nvPicPr>
          <p:cNvPr id="96" name="Google Shape;96;g2461d674d33_0_18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17" name="Google Shape;17;p16"/>
          <p:cNvGrpSpPr/>
          <p:nvPr/>
        </p:nvGrpSpPr>
        <p:grpSpPr>
          <a:xfrm>
            <a:off x="9865635" y="6420365"/>
            <a:ext cx="2243886" cy="375289"/>
            <a:chOff x="10212759" y="6518571"/>
            <a:chExt cx="1842973" cy="313399"/>
          </a:xfrm>
        </p:grpSpPr>
        <p:pic>
          <p:nvPicPr>
            <p:cNvPr id="18" name="Google Shape;18;p1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9" name="Google Shape;19;p16"/>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0" name="Google Shape;20;p16"/>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21" name="Google Shape;21;p16"/>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7" name="Shape 97"/>
        <p:cNvGrpSpPr/>
        <p:nvPr/>
      </p:nvGrpSpPr>
      <p:grpSpPr>
        <a:xfrm>
          <a:off x="0" y="0"/>
          <a:ext cx="0" cy="0"/>
          <a:chOff x="0" y="0"/>
          <a:chExt cx="0" cy="0"/>
        </a:xfrm>
      </p:grpSpPr>
      <p:pic>
        <p:nvPicPr>
          <p:cNvPr id="98" name="Google Shape;98;g2461d674d33_0_185"/>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9" name="Shape 99"/>
        <p:cNvGrpSpPr/>
        <p:nvPr/>
      </p:nvGrpSpPr>
      <p:grpSpPr>
        <a:xfrm>
          <a:off x="0" y="0"/>
          <a:ext cx="0" cy="0"/>
          <a:chOff x="0" y="0"/>
          <a:chExt cx="0" cy="0"/>
        </a:xfrm>
      </p:grpSpPr>
      <p:sp>
        <p:nvSpPr>
          <p:cNvPr id="100" name="Google Shape;100;g2461d674d33_0_1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g2461d674d33_0_18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2" name="Google Shape;102;g2461d674d33_0_18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g2461d674d33_0_18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g2461d674d33_0_1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g2461d674d33_0_19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g2461d674d33_0_19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g2461d674d33_0_1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g2461d674d33_0_1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g2461d674d33_0_1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4" name="Google Shape;24;p17"/>
          <p:cNvGrpSpPr/>
          <p:nvPr/>
        </p:nvGrpSpPr>
        <p:grpSpPr>
          <a:xfrm>
            <a:off x="9865635" y="6420365"/>
            <a:ext cx="2243886" cy="375289"/>
            <a:chOff x="10212759" y="6518571"/>
            <a:chExt cx="1842973" cy="313399"/>
          </a:xfrm>
        </p:grpSpPr>
        <p:pic>
          <p:nvPicPr>
            <p:cNvPr id="25" name="Google Shape;25;p1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6" name="Google Shape;26;p1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27" name="Google Shape;27;p17"/>
          <p:cNvPicPr preferRelativeResize="0"/>
          <p:nvPr/>
        </p:nvPicPr>
        <p:blipFill rotWithShape="1">
          <a:blip r:embed="rId4">
            <a:alphaModFix/>
          </a:blip>
          <a:srcRect b="0" l="0" r="23474" t="0"/>
          <a:stretch/>
        </p:blipFill>
        <p:spPr>
          <a:xfrm>
            <a:off x="241461" y="1765301"/>
            <a:ext cx="3819494" cy="3327398"/>
          </a:xfrm>
          <a:prstGeom prst="rect">
            <a:avLst/>
          </a:prstGeom>
          <a:noFill/>
          <a:ln>
            <a:noFill/>
          </a:ln>
        </p:spPr>
      </p:pic>
      <p:pic>
        <p:nvPicPr>
          <p:cNvPr id="28" name="Google Shape;28;p17"/>
          <p:cNvPicPr preferRelativeResize="0"/>
          <p:nvPr/>
        </p:nvPicPr>
        <p:blipFill rotWithShape="1">
          <a:blip r:embed="rId5">
            <a:alphaModFix/>
          </a:blip>
          <a:srcRect b="0" l="0" r="0" t="0"/>
          <a:stretch/>
        </p:blipFill>
        <p:spPr>
          <a:xfrm>
            <a:off x="10578354" y="66904"/>
            <a:ext cx="1534767" cy="74464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pic>
        <p:nvPicPr>
          <p:cNvPr id="32" name="Google Shape;32;p1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1524" y="857"/>
            <a:ext cx="12188952" cy="68562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 name="Shape 35"/>
        <p:cNvGrpSpPr/>
        <p:nvPr/>
      </p:nvGrpSpPr>
      <p:grpSpPr>
        <a:xfrm>
          <a:off x="0" y="0"/>
          <a:ext cx="0" cy="0"/>
          <a:chOff x="0" y="0"/>
          <a:chExt cx="0" cy="0"/>
        </a:xfrm>
      </p:grpSpPr>
      <p:pic>
        <p:nvPicPr>
          <p:cNvPr id="36" name="Google Shape;36;p21"/>
          <p:cNvPicPr preferRelativeResize="0"/>
          <p:nvPr/>
        </p:nvPicPr>
        <p:blipFill rotWithShape="1">
          <a:blip r:embed="rId2">
            <a:alphaModFix/>
          </a:blip>
          <a:srcRect b="0" l="0" r="0" t="0"/>
          <a:stretch/>
        </p:blipFill>
        <p:spPr>
          <a:xfrm>
            <a:off x="0" y="0"/>
            <a:ext cx="12190194" cy="6856984"/>
          </a:xfrm>
          <a:prstGeom prst="rect">
            <a:avLst/>
          </a:prstGeom>
          <a:noFill/>
          <a:ln>
            <a:noFill/>
          </a:ln>
        </p:spPr>
      </p:pic>
      <p:grpSp>
        <p:nvGrpSpPr>
          <p:cNvPr id="37" name="Google Shape;37;p21"/>
          <p:cNvGrpSpPr/>
          <p:nvPr/>
        </p:nvGrpSpPr>
        <p:grpSpPr>
          <a:xfrm>
            <a:off x="9865635" y="6420365"/>
            <a:ext cx="2243886" cy="375289"/>
            <a:chOff x="10212759" y="6518571"/>
            <a:chExt cx="1842973" cy="313399"/>
          </a:xfrm>
        </p:grpSpPr>
        <p:pic>
          <p:nvPicPr>
            <p:cNvPr id="38" name="Google Shape;38;p21"/>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39" name="Google Shape;39;p21"/>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40" name="Google Shape;40;p21"/>
          <p:cNvPicPr preferRelativeResize="0"/>
          <p:nvPr/>
        </p:nvPicPr>
        <p:blipFill rotWithShape="1">
          <a:blip r:embed="rId4">
            <a:alphaModFix/>
          </a:blip>
          <a:srcRect b="78063" l="0" r="0" t="0"/>
          <a:stretch/>
        </p:blipFill>
        <p:spPr>
          <a:xfrm>
            <a:off x="1524" y="0"/>
            <a:ext cx="12188951" cy="1504093"/>
          </a:xfrm>
          <a:prstGeom prst="rect">
            <a:avLst/>
          </a:prstGeom>
          <a:noFill/>
          <a:ln>
            <a:noFill/>
          </a:ln>
        </p:spPr>
      </p:pic>
      <p:pic>
        <p:nvPicPr>
          <p:cNvPr id="41" name="Google Shape;41;p21"/>
          <p:cNvPicPr preferRelativeResize="0"/>
          <p:nvPr/>
        </p:nvPicPr>
        <p:blipFill rotWithShape="1">
          <a:blip r:embed="rId5">
            <a:alphaModFix/>
          </a:blip>
          <a:srcRect b="0" l="0" r="0" t="0"/>
          <a:stretch/>
        </p:blipFill>
        <p:spPr>
          <a:xfrm>
            <a:off x="10578354" y="53050"/>
            <a:ext cx="1534767" cy="7446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pic>
        <p:nvPicPr>
          <p:cNvPr id="43" name="Google Shape;43;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4" name="Shape 44"/>
        <p:cNvGrpSpPr/>
        <p:nvPr/>
      </p:nvGrpSpPr>
      <p:grpSpPr>
        <a:xfrm>
          <a:off x="0" y="0"/>
          <a:ext cx="0" cy="0"/>
          <a:chOff x="0" y="0"/>
          <a:chExt cx="0" cy="0"/>
        </a:xfrm>
      </p:grpSpPr>
      <p:pic>
        <p:nvPicPr>
          <p:cNvPr id="45" name="Google Shape;45;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g2461d674d33_0_1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0" name="Google Shape;60;g2461d674d33_0_1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g2461d674d33_0_1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g2461d674d33_0_1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g2461d674d33_0_1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8.png"/><Relationship Id="rId6"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1.png"/><Relationship Id="rId6"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3.png"/><Relationship Id="rId6"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11" Type="http://schemas.openxmlformats.org/officeDocument/2006/relationships/image" Target="../media/image44.png"/><Relationship Id="rId10" Type="http://schemas.openxmlformats.org/officeDocument/2006/relationships/image" Target="../media/image43.png"/><Relationship Id="rId9"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
          <p:cNvSpPr txBox="1"/>
          <p:nvPr/>
        </p:nvSpPr>
        <p:spPr>
          <a:xfrm>
            <a:off x="343834" y="2646345"/>
            <a:ext cx="6448500" cy="141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5400" u="none" cap="none" strike="noStrike">
                <a:solidFill>
                  <a:srgbClr val="F89A21"/>
                </a:solidFill>
                <a:latin typeface="Helvetica Neue"/>
                <a:ea typeface="Helvetica Neue"/>
                <a:cs typeface="Helvetica Neue"/>
                <a:sym typeface="Helvetica Neue"/>
              </a:rPr>
              <a:t>Capstone Project</a:t>
            </a:r>
            <a:endParaRPr b="1" i="0" sz="5400" u="none" cap="none" strike="noStrike">
              <a:solidFill>
                <a:srgbClr val="F89A21"/>
              </a:solidFill>
              <a:latin typeface="Helvetica Neue"/>
              <a:ea typeface="Helvetica Neue"/>
              <a:cs typeface="Helvetica Neue"/>
              <a:sym typeface="Helvetica Neue"/>
            </a:endParaRPr>
          </a:p>
          <a:p>
            <a:pPr indent="0" lvl="0" marL="0" rtl="0" algn="l">
              <a:spcBef>
                <a:spcPts val="0"/>
              </a:spcBef>
              <a:spcAft>
                <a:spcPts val="0"/>
              </a:spcAft>
              <a:buClr>
                <a:schemeClr val="dk1"/>
              </a:buClr>
              <a:buFont typeface="Arial"/>
              <a:buNone/>
            </a:pPr>
            <a:r>
              <a:rPr b="1" lang="en-IN" sz="3200">
                <a:solidFill>
                  <a:srgbClr val="F89A21"/>
                </a:solidFill>
                <a:latin typeface="Helvetica Neue"/>
                <a:ea typeface="Helvetica Neue"/>
                <a:cs typeface="Helvetica Neue"/>
                <a:sym typeface="Helvetica Neue"/>
              </a:rPr>
              <a:t>Sporting Event System</a:t>
            </a:r>
            <a:endParaRPr b="1" sz="5400">
              <a:solidFill>
                <a:srgbClr val="F89A21"/>
              </a:solidFill>
              <a:latin typeface="Helvetica Neue"/>
              <a:ea typeface="Helvetica Neue"/>
              <a:cs typeface="Helvetica Neue"/>
              <a:sym typeface="Helvetica Neue"/>
            </a:endParaRPr>
          </a:p>
        </p:txBody>
      </p:sp>
      <p:sp>
        <p:nvSpPr>
          <p:cNvPr id="116" name="Google Shape;116;p1"/>
          <p:cNvSpPr txBox="1"/>
          <p:nvPr/>
        </p:nvSpPr>
        <p:spPr>
          <a:xfrm>
            <a:off x="343834" y="6394867"/>
            <a:ext cx="29038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www.collaberadigital.com</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461d674d33_0_267"/>
          <p:cNvSpPr txBox="1"/>
          <p:nvPr/>
        </p:nvSpPr>
        <p:spPr>
          <a:xfrm>
            <a:off x="291431" y="194540"/>
            <a:ext cx="5238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Code coverage Report</a:t>
            </a:r>
            <a:endParaRPr/>
          </a:p>
          <a:p>
            <a:pPr indent="0" lvl="0" marL="0" marR="0" rtl="0" algn="ctr">
              <a:spcBef>
                <a:spcPts val="0"/>
              </a:spcBef>
              <a:spcAft>
                <a:spcPts val="0"/>
              </a:spcAft>
              <a:buNone/>
            </a:pPr>
            <a:r>
              <a:t/>
            </a:r>
            <a:endParaRPr b="1" sz="2400">
              <a:solidFill>
                <a:srgbClr val="15102C"/>
              </a:solidFill>
              <a:latin typeface="Helvetica Neue"/>
              <a:ea typeface="Helvetica Neue"/>
              <a:cs typeface="Helvetica Neue"/>
              <a:sym typeface="Helvetica Neue"/>
            </a:endParaRPr>
          </a:p>
        </p:txBody>
      </p:sp>
      <p:sp>
        <p:nvSpPr>
          <p:cNvPr id="217" name="Google Shape;217;g2461d674d33_0_267"/>
          <p:cNvSpPr/>
          <p:nvPr/>
        </p:nvSpPr>
        <p:spPr>
          <a:xfrm>
            <a:off x="660399" y="797697"/>
            <a:ext cx="4561200" cy="594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8" name="Google Shape;218;g2461d674d33_0_267"/>
          <p:cNvGrpSpPr/>
          <p:nvPr/>
        </p:nvGrpSpPr>
        <p:grpSpPr>
          <a:xfrm>
            <a:off x="9865267" y="6420496"/>
            <a:ext cx="2243820" cy="375295"/>
            <a:chOff x="10212759" y="6518571"/>
            <a:chExt cx="1842973" cy="313399"/>
          </a:xfrm>
        </p:grpSpPr>
        <p:pic>
          <p:nvPicPr>
            <p:cNvPr id="219" name="Google Shape;219;g2461d674d33_0_26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20" name="Google Shape;220;g2461d674d33_0_267"/>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21" name="Google Shape;221;g2461d674d33_0_267"/>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22" name="Google Shape;222;g2461d674d33_0_267"/>
          <p:cNvPicPr preferRelativeResize="0"/>
          <p:nvPr/>
        </p:nvPicPr>
        <p:blipFill>
          <a:blip r:embed="rId5">
            <a:alphaModFix/>
          </a:blip>
          <a:stretch>
            <a:fillRect/>
          </a:stretch>
        </p:blipFill>
        <p:spPr>
          <a:xfrm>
            <a:off x="660400" y="1087190"/>
            <a:ext cx="5681578" cy="55276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461d674d33_0_280"/>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Postman Authentication Jwt</a:t>
            </a:r>
            <a:endParaRPr b="1" sz="2400">
              <a:solidFill>
                <a:srgbClr val="15102C"/>
              </a:solidFill>
              <a:latin typeface="Helvetica Neue"/>
              <a:ea typeface="Helvetica Neue"/>
              <a:cs typeface="Helvetica Neue"/>
              <a:sym typeface="Helvetica Neue"/>
            </a:endParaRPr>
          </a:p>
        </p:txBody>
      </p:sp>
      <p:sp>
        <p:nvSpPr>
          <p:cNvPr id="228" name="Google Shape;228;g2461d674d33_0_280"/>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9" name="Google Shape;229;g2461d674d33_0_280"/>
          <p:cNvGrpSpPr/>
          <p:nvPr/>
        </p:nvGrpSpPr>
        <p:grpSpPr>
          <a:xfrm>
            <a:off x="9865267" y="6420496"/>
            <a:ext cx="2243820" cy="375295"/>
            <a:chOff x="10212759" y="6518571"/>
            <a:chExt cx="1842973" cy="313399"/>
          </a:xfrm>
        </p:grpSpPr>
        <p:pic>
          <p:nvPicPr>
            <p:cNvPr id="230" name="Google Shape;230;g2461d674d33_0_280"/>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31" name="Google Shape;231;g2461d674d33_0_280"/>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32" name="Google Shape;232;g2461d674d33_0_280"/>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33" name="Google Shape;233;g2461d674d33_0_280"/>
          <p:cNvPicPr preferRelativeResize="0"/>
          <p:nvPr/>
        </p:nvPicPr>
        <p:blipFill>
          <a:blip r:embed="rId5">
            <a:alphaModFix/>
          </a:blip>
          <a:stretch>
            <a:fillRect/>
          </a:stretch>
        </p:blipFill>
        <p:spPr>
          <a:xfrm>
            <a:off x="890900" y="1154038"/>
            <a:ext cx="9759151" cy="4992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461d674d33_0_344"/>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Postman Authentication Jwt</a:t>
            </a:r>
            <a:endParaRPr b="1" sz="2400">
              <a:solidFill>
                <a:srgbClr val="15102C"/>
              </a:solidFill>
              <a:latin typeface="Helvetica Neue"/>
              <a:ea typeface="Helvetica Neue"/>
              <a:cs typeface="Helvetica Neue"/>
              <a:sym typeface="Helvetica Neue"/>
            </a:endParaRPr>
          </a:p>
        </p:txBody>
      </p:sp>
      <p:sp>
        <p:nvSpPr>
          <p:cNvPr id="239" name="Google Shape;239;g2461d674d33_0_344"/>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0" name="Google Shape;240;g2461d674d33_0_344"/>
          <p:cNvGrpSpPr/>
          <p:nvPr/>
        </p:nvGrpSpPr>
        <p:grpSpPr>
          <a:xfrm>
            <a:off x="9865267" y="6420496"/>
            <a:ext cx="2243820" cy="375295"/>
            <a:chOff x="10212759" y="6518571"/>
            <a:chExt cx="1842973" cy="313399"/>
          </a:xfrm>
        </p:grpSpPr>
        <p:pic>
          <p:nvPicPr>
            <p:cNvPr id="241" name="Google Shape;241;g2461d674d33_0_344"/>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42" name="Google Shape;242;g2461d674d33_0_344"/>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43" name="Google Shape;243;g2461d674d33_0_344"/>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44" name="Google Shape;244;g2461d674d33_0_344"/>
          <p:cNvPicPr preferRelativeResize="0"/>
          <p:nvPr/>
        </p:nvPicPr>
        <p:blipFill>
          <a:blip r:embed="rId5">
            <a:alphaModFix/>
          </a:blip>
          <a:stretch>
            <a:fillRect/>
          </a:stretch>
        </p:blipFill>
        <p:spPr>
          <a:xfrm>
            <a:off x="1829725" y="1172660"/>
            <a:ext cx="8748631" cy="54119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461d674d33_0_355"/>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Postman Authentication Jwt</a:t>
            </a:r>
            <a:endParaRPr b="1" sz="2400">
              <a:solidFill>
                <a:srgbClr val="15102C"/>
              </a:solidFill>
              <a:latin typeface="Helvetica Neue"/>
              <a:ea typeface="Helvetica Neue"/>
              <a:cs typeface="Helvetica Neue"/>
              <a:sym typeface="Helvetica Neue"/>
            </a:endParaRPr>
          </a:p>
        </p:txBody>
      </p:sp>
      <p:sp>
        <p:nvSpPr>
          <p:cNvPr id="250" name="Google Shape;250;g2461d674d33_0_355"/>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1" name="Google Shape;251;g2461d674d33_0_355"/>
          <p:cNvGrpSpPr/>
          <p:nvPr/>
        </p:nvGrpSpPr>
        <p:grpSpPr>
          <a:xfrm>
            <a:off x="9865267" y="6420496"/>
            <a:ext cx="2243820" cy="375295"/>
            <a:chOff x="10212759" y="6518571"/>
            <a:chExt cx="1842973" cy="313399"/>
          </a:xfrm>
        </p:grpSpPr>
        <p:pic>
          <p:nvPicPr>
            <p:cNvPr id="252" name="Google Shape;252;g2461d674d33_0_355"/>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53" name="Google Shape;253;g2461d674d33_0_355"/>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54" name="Google Shape;254;g2461d674d33_0_355"/>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55" name="Google Shape;255;g2461d674d33_0_355"/>
          <p:cNvPicPr preferRelativeResize="0"/>
          <p:nvPr/>
        </p:nvPicPr>
        <p:blipFill>
          <a:blip r:embed="rId5">
            <a:alphaModFix/>
          </a:blip>
          <a:stretch>
            <a:fillRect/>
          </a:stretch>
        </p:blipFill>
        <p:spPr>
          <a:xfrm>
            <a:off x="225925" y="1134953"/>
            <a:ext cx="11887202" cy="53700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461d674d33_0_366"/>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Postman Authentication Jwt</a:t>
            </a:r>
            <a:endParaRPr b="1" sz="2400">
              <a:solidFill>
                <a:srgbClr val="15102C"/>
              </a:solidFill>
              <a:latin typeface="Helvetica Neue"/>
              <a:ea typeface="Helvetica Neue"/>
              <a:cs typeface="Helvetica Neue"/>
              <a:sym typeface="Helvetica Neue"/>
            </a:endParaRPr>
          </a:p>
        </p:txBody>
      </p:sp>
      <p:sp>
        <p:nvSpPr>
          <p:cNvPr id="261" name="Google Shape;261;g2461d674d33_0_366"/>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2" name="Google Shape;262;g2461d674d33_0_366"/>
          <p:cNvGrpSpPr/>
          <p:nvPr/>
        </p:nvGrpSpPr>
        <p:grpSpPr>
          <a:xfrm>
            <a:off x="9865267" y="6420496"/>
            <a:ext cx="2243820" cy="375295"/>
            <a:chOff x="10212759" y="6518571"/>
            <a:chExt cx="1842973" cy="313399"/>
          </a:xfrm>
        </p:grpSpPr>
        <p:pic>
          <p:nvPicPr>
            <p:cNvPr id="263" name="Google Shape;263;g2461d674d33_0_36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64" name="Google Shape;264;g2461d674d33_0_366"/>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65" name="Google Shape;265;g2461d674d33_0_366"/>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66" name="Google Shape;266;g2461d674d33_0_366"/>
          <p:cNvPicPr preferRelativeResize="0"/>
          <p:nvPr/>
        </p:nvPicPr>
        <p:blipFill>
          <a:blip r:embed="rId5">
            <a:alphaModFix/>
          </a:blip>
          <a:stretch>
            <a:fillRect/>
          </a:stretch>
        </p:blipFill>
        <p:spPr>
          <a:xfrm>
            <a:off x="1596713" y="1132278"/>
            <a:ext cx="8998565" cy="54119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461d674d33_0_377"/>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Postman Ticketing Service</a:t>
            </a:r>
            <a:endParaRPr b="1" sz="2400">
              <a:solidFill>
                <a:srgbClr val="15102C"/>
              </a:solidFill>
              <a:latin typeface="Helvetica Neue"/>
              <a:ea typeface="Helvetica Neue"/>
              <a:cs typeface="Helvetica Neue"/>
              <a:sym typeface="Helvetica Neue"/>
            </a:endParaRPr>
          </a:p>
        </p:txBody>
      </p:sp>
      <p:sp>
        <p:nvSpPr>
          <p:cNvPr id="272" name="Google Shape;272;g2461d674d33_0_377"/>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3" name="Google Shape;273;g2461d674d33_0_377"/>
          <p:cNvGrpSpPr/>
          <p:nvPr/>
        </p:nvGrpSpPr>
        <p:grpSpPr>
          <a:xfrm>
            <a:off x="9865267" y="6420496"/>
            <a:ext cx="2243820" cy="375295"/>
            <a:chOff x="10212759" y="6518571"/>
            <a:chExt cx="1842973" cy="313399"/>
          </a:xfrm>
        </p:grpSpPr>
        <p:pic>
          <p:nvPicPr>
            <p:cNvPr id="274" name="Google Shape;274;g2461d674d33_0_37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75" name="Google Shape;275;g2461d674d33_0_377"/>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76" name="Google Shape;276;g2461d674d33_0_377"/>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77" name="Google Shape;277;g2461d674d33_0_377"/>
          <p:cNvPicPr preferRelativeResize="0"/>
          <p:nvPr/>
        </p:nvPicPr>
        <p:blipFill>
          <a:blip r:embed="rId5">
            <a:alphaModFix/>
          </a:blip>
          <a:stretch>
            <a:fillRect/>
          </a:stretch>
        </p:blipFill>
        <p:spPr>
          <a:xfrm>
            <a:off x="417300" y="1676884"/>
            <a:ext cx="2228850" cy="2901825"/>
          </a:xfrm>
          <a:prstGeom prst="rect">
            <a:avLst/>
          </a:prstGeom>
          <a:noFill/>
          <a:ln>
            <a:noFill/>
          </a:ln>
        </p:spPr>
      </p:pic>
      <p:pic>
        <p:nvPicPr>
          <p:cNvPr id="278" name="Google Shape;278;g2461d674d33_0_377"/>
          <p:cNvPicPr preferRelativeResize="0"/>
          <p:nvPr/>
        </p:nvPicPr>
        <p:blipFill>
          <a:blip r:embed="rId6">
            <a:alphaModFix/>
          </a:blip>
          <a:stretch>
            <a:fillRect/>
          </a:stretch>
        </p:blipFill>
        <p:spPr>
          <a:xfrm>
            <a:off x="3460450" y="968175"/>
            <a:ext cx="2386750" cy="5728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461d674d33_0_443"/>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Validation</a:t>
            </a:r>
            <a:endParaRPr b="1" sz="2400">
              <a:solidFill>
                <a:srgbClr val="15102C"/>
              </a:solidFill>
              <a:latin typeface="Helvetica Neue"/>
              <a:ea typeface="Helvetica Neue"/>
              <a:cs typeface="Helvetica Neue"/>
              <a:sym typeface="Helvetica Neue"/>
            </a:endParaRPr>
          </a:p>
        </p:txBody>
      </p:sp>
      <p:sp>
        <p:nvSpPr>
          <p:cNvPr id="284" name="Google Shape;284;g2461d674d33_0_443"/>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5" name="Google Shape;285;g2461d674d33_0_443"/>
          <p:cNvGrpSpPr/>
          <p:nvPr/>
        </p:nvGrpSpPr>
        <p:grpSpPr>
          <a:xfrm>
            <a:off x="9865267" y="6420496"/>
            <a:ext cx="2243820" cy="375295"/>
            <a:chOff x="10212759" y="6518571"/>
            <a:chExt cx="1842973" cy="313399"/>
          </a:xfrm>
        </p:grpSpPr>
        <p:pic>
          <p:nvPicPr>
            <p:cNvPr id="286" name="Google Shape;286;g2461d674d33_0_443"/>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87" name="Google Shape;287;g2461d674d33_0_443"/>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88" name="Google Shape;288;g2461d674d33_0_443"/>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89" name="Google Shape;289;g2461d674d33_0_443"/>
          <p:cNvPicPr preferRelativeResize="0"/>
          <p:nvPr/>
        </p:nvPicPr>
        <p:blipFill>
          <a:blip r:embed="rId5">
            <a:alphaModFix/>
          </a:blip>
          <a:stretch>
            <a:fillRect/>
          </a:stretch>
        </p:blipFill>
        <p:spPr>
          <a:xfrm>
            <a:off x="355600" y="1112160"/>
            <a:ext cx="3699466" cy="5411914"/>
          </a:xfrm>
          <a:prstGeom prst="rect">
            <a:avLst/>
          </a:prstGeom>
          <a:noFill/>
          <a:ln>
            <a:noFill/>
          </a:ln>
        </p:spPr>
      </p:pic>
      <p:pic>
        <p:nvPicPr>
          <p:cNvPr id="290" name="Google Shape;290;g2461d674d33_0_443"/>
          <p:cNvPicPr preferRelativeResize="0"/>
          <p:nvPr/>
        </p:nvPicPr>
        <p:blipFill>
          <a:blip r:embed="rId6">
            <a:alphaModFix/>
          </a:blip>
          <a:stretch>
            <a:fillRect/>
          </a:stretch>
        </p:blipFill>
        <p:spPr>
          <a:xfrm>
            <a:off x="4217566" y="1233185"/>
            <a:ext cx="7286625" cy="5000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461d674d33_0_456"/>
          <p:cNvSpPr txBox="1"/>
          <p:nvPr/>
        </p:nvSpPr>
        <p:spPr>
          <a:xfrm>
            <a:off x="355599" y="330518"/>
            <a:ext cx="5836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Gateway access only</a:t>
            </a:r>
            <a:endParaRPr b="1" sz="2400">
              <a:solidFill>
                <a:srgbClr val="15102C"/>
              </a:solidFill>
              <a:latin typeface="Helvetica Neue"/>
              <a:ea typeface="Helvetica Neue"/>
              <a:cs typeface="Helvetica Neue"/>
              <a:sym typeface="Helvetica Neue"/>
            </a:endParaRPr>
          </a:p>
        </p:txBody>
      </p:sp>
      <p:sp>
        <p:nvSpPr>
          <p:cNvPr id="296" name="Google Shape;296;g2461d674d33_0_456"/>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7" name="Google Shape;297;g2461d674d33_0_456"/>
          <p:cNvGrpSpPr/>
          <p:nvPr/>
        </p:nvGrpSpPr>
        <p:grpSpPr>
          <a:xfrm>
            <a:off x="9865267" y="6420496"/>
            <a:ext cx="2243820" cy="375295"/>
            <a:chOff x="10212759" y="6518571"/>
            <a:chExt cx="1842973" cy="313399"/>
          </a:xfrm>
        </p:grpSpPr>
        <p:pic>
          <p:nvPicPr>
            <p:cNvPr id="298" name="Google Shape;298;g2461d674d33_0_45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99" name="Google Shape;299;g2461d674d33_0_456"/>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300" name="Google Shape;300;g2461d674d33_0_456"/>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301" name="Google Shape;301;g2461d674d33_0_456"/>
          <p:cNvPicPr preferRelativeResize="0"/>
          <p:nvPr/>
        </p:nvPicPr>
        <p:blipFill>
          <a:blip r:embed="rId5">
            <a:alphaModFix/>
          </a:blip>
          <a:stretch>
            <a:fillRect/>
          </a:stretch>
        </p:blipFill>
        <p:spPr>
          <a:xfrm>
            <a:off x="355600" y="1158613"/>
            <a:ext cx="3761826" cy="5411951"/>
          </a:xfrm>
          <a:prstGeom prst="rect">
            <a:avLst/>
          </a:prstGeom>
          <a:noFill/>
          <a:ln>
            <a:noFill/>
          </a:ln>
        </p:spPr>
      </p:pic>
      <p:pic>
        <p:nvPicPr>
          <p:cNvPr id="302" name="Google Shape;302;g2461d674d33_0_456"/>
          <p:cNvPicPr preferRelativeResize="0"/>
          <p:nvPr/>
        </p:nvPicPr>
        <p:blipFill>
          <a:blip r:embed="rId6">
            <a:alphaModFix/>
          </a:blip>
          <a:stretch>
            <a:fillRect/>
          </a:stretch>
        </p:blipFill>
        <p:spPr>
          <a:xfrm>
            <a:off x="5136025" y="1113225"/>
            <a:ext cx="4736275" cy="550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461d674d33_0_537"/>
          <p:cNvSpPr txBox="1"/>
          <p:nvPr/>
        </p:nvSpPr>
        <p:spPr>
          <a:xfrm>
            <a:off x="4224228" y="717452"/>
            <a:ext cx="5272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Program Learning Approach</a:t>
            </a:r>
            <a:endParaRPr b="1" sz="2400">
              <a:solidFill>
                <a:schemeClr val="lt1"/>
              </a:solidFill>
              <a:latin typeface="Helvetica Neue"/>
              <a:ea typeface="Helvetica Neue"/>
              <a:cs typeface="Helvetica Neue"/>
              <a:sym typeface="Helvetica Neue"/>
            </a:endParaRPr>
          </a:p>
        </p:txBody>
      </p:sp>
      <p:sp>
        <p:nvSpPr>
          <p:cNvPr id="308" name="Google Shape;308;g2461d674d33_0_537"/>
          <p:cNvSpPr txBox="1"/>
          <p:nvPr/>
        </p:nvSpPr>
        <p:spPr>
          <a:xfrm>
            <a:off x="735499" y="1804738"/>
            <a:ext cx="107160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Practical Hands-on Learning Approach</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Gathered requirements from User Stories</a:t>
            </a:r>
            <a:endParaRPr/>
          </a:p>
          <a:p>
            <a:pPr indent="-285750" lvl="3" marL="16573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Researched and </a:t>
            </a:r>
            <a:r>
              <a:rPr b="0" i="0" lang="en-IN" sz="1800" u="none" cap="none" strike="noStrike">
                <a:solidFill>
                  <a:schemeClr val="dk1"/>
                </a:solidFill>
                <a:latin typeface="Calibri"/>
                <a:ea typeface="Calibri"/>
                <a:cs typeface="Calibri"/>
                <a:sym typeface="Calibri"/>
              </a:rPr>
              <a:t>Designed microservices based on capstone requirement.</a:t>
            </a:r>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Unit tested code in parallel with development.</a:t>
            </a:r>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Refactored code and retested it after implementing feedback from the trainer</a:t>
            </a:r>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Discussed bugs, fixes and best practices with peer learners using zoom breakout rooms.</a:t>
            </a:r>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Applied various design patterns to effectively implement the capstone project.</a:t>
            </a:r>
            <a:endParaRPr/>
          </a:p>
          <a:p>
            <a:pPr indent="-285750" lvl="3" marL="16573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Took up weekly quizzes and mid term test for evaluating the learning progress.</a:t>
            </a:r>
            <a:endParaRPr b="0" i="0" sz="1800" u="none" cap="none" strike="noStrike">
              <a:solidFill>
                <a:schemeClr val="dk1"/>
              </a:solidFill>
              <a:latin typeface="Calibri"/>
              <a:ea typeface="Calibri"/>
              <a:cs typeface="Calibri"/>
              <a:sym typeface="Calibri"/>
            </a:endParaRPr>
          </a:p>
          <a:p>
            <a:pPr indent="-171450" lvl="3" marL="16573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61d674d33_0_666"/>
          <p:cNvSpPr txBox="1"/>
          <p:nvPr/>
        </p:nvSpPr>
        <p:spPr>
          <a:xfrm>
            <a:off x="3519775" y="554075"/>
            <a:ext cx="5436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Approach Note on the capstone</a:t>
            </a:r>
            <a:endParaRPr b="1" sz="2400">
              <a:solidFill>
                <a:schemeClr val="lt1"/>
              </a:solidFill>
              <a:latin typeface="Helvetica Neue"/>
              <a:ea typeface="Helvetica Neue"/>
              <a:cs typeface="Helvetica Neue"/>
              <a:sym typeface="Helvetica Neue"/>
            </a:endParaRPr>
          </a:p>
        </p:txBody>
      </p:sp>
      <p:sp>
        <p:nvSpPr>
          <p:cNvPr id="314" name="Google Shape;314;g2461d674d33_0_666"/>
          <p:cNvSpPr txBox="1"/>
          <p:nvPr/>
        </p:nvSpPr>
        <p:spPr>
          <a:xfrm>
            <a:off x="3665320" y="834211"/>
            <a:ext cx="4859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315" name="Google Shape;315;g2461d674d33_0_666"/>
          <p:cNvSpPr txBox="1"/>
          <p:nvPr/>
        </p:nvSpPr>
        <p:spPr>
          <a:xfrm>
            <a:off x="266700" y="2107800"/>
            <a:ext cx="116586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IN" sz="2000"/>
              <a:t>First set up the initial repository</a:t>
            </a:r>
            <a:endParaRPr sz="2000"/>
          </a:p>
          <a:p>
            <a:pPr indent="-355600" lvl="0" marL="457200" rtl="0" algn="l">
              <a:spcBef>
                <a:spcPts val="0"/>
              </a:spcBef>
              <a:spcAft>
                <a:spcPts val="0"/>
              </a:spcAft>
              <a:buSzPts val="2000"/>
              <a:buChar char="-"/>
            </a:pPr>
            <a:r>
              <a:rPr lang="en-IN" sz="2000"/>
              <a:t>Created the initial spring boot apps using the spring initializer</a:t>
            </a:r>
            <a:endParaRPr sz="2000"/>
          </a:p>
          <a:p>
            <a:pPr indent="-355600" lvl="0" marL="457200" rtl="0" algn="l">
              <a:spcBef>
                <a:spcPts val="0"/>
              </a:spcBef>
              <a:spcAft>
                <a:spcPts val="0"/>
              </a:spcAft>
              <a:buSzPts val="2000"/>
              <a:buChar char="-"/>
            </a:pPr>
            <a:r>
              <a:rPr lang="en-IN" sz="2000"/>
              <a:t>Set up the Eureka Server first and then the gateway, added the other services after</a:t>
            </a:r>
            <a:endParaRPr sz="2000"/>
          </a:p>
          <a:p>
            <a:pPr indent="-355600" lvl="0" marL="457200" rtl="0" algn="l">
              <a:spcBef>
                <a:spcPts val="0"/>
              </a:spcBef>
              <a:spcAft>
                <a:spcPts val="0"/>
              </a:spcAft>
              <a:buSzPts val="2000"/>
              <a:buChar char="-"/>
            </a:pPr>
            <a:r>
              <a:rPr lang="en-IN" sz="2000"/>
              <a:t>Started working on the User Service of the app with Unit Tests ( the basis of the other services )</a:t>
            </a:r>
            <a:endParaRPr sz="2000"/>
          </a:p>
          <a:p>
            <a:pPr indent="-355600" lvl="0" marL="457200" rtl="0" algn="l">
              <a:spcBef>
                <a:spcPts val="0"/>
              </a:spcBef>
              <a:spcAft>
                <a:spcPts val="0"/>
              </a:spcAft>
              <a:buSzPts val="2000"/>
              <a:buChar char="-"/>
            </a:pPr>
            <a:r>
              <a:rPr lang="en-IN" sz="2000"/>
              <a:t>Completed the Player and Team service</a:t>
            </a:r>
            <a:endParaRPr sz="2000"/>
          </a:p>
          <a:p>
            <a:pPr indent="-355600" lvl="0" marL="457200" rtl="0" algn="l">
              <a:spcBef>
                <a:spcPts val="0"/>
              </a:spcBef>
              <a:spcAft>
                <a:spcPts val="0"/>
              </a:spcAft>
              <a:buSzPts val="2000"/>
              <a:buChar char="-"/>
            </a:pPr>
            <a:r>
              <a:rPr lang="en-IN" sz="2000"/>
              <a:t>Completed the Match, Tickets, Tournament, and Field services</a:t>
            </a:r>
            <a:endParaRPr sz="2000"/>
          </a:p>
          <a:p>
            <a:pPr indent="-355600" lvl="0" marL="457200" rtl="0" algn="l">
              <a:spcBef>
                <a:spcPts val="0"/>
              </a:spcBef>
              <a:spcAft>
                <a:spcPts val="0"/>
              </a:spcAft>
              <a:buSzPts val="2000"/>
              <a:buChar char="-"/>
            </a:pPr>
            <a:r>
              <a:rPr lang="en-IN" sz="2000"/>
              <a:t>Applied security through the User service, utilizing JWT</a:t>
            </a:r>
            <a:endParaRPr sz="2000"/>
          </a:p>
          <a:p>
            <a:pPr indent="-355600" lvl="0" marL="457200" rtl="0" algn="l">
              <a:spcBef>
                <a:spcPts val="0"/>
              </a:spcBef>
              <a:spcAft>
                <a:spcPts val="0"/>
              </a:spcAft>
              <a:buSzPts val="2000"/>
              <a:buChar char="-"/>
            </a:pPr>
            <a:r>
              <a:rPr lang="en-IN" sz="2000"/>
              <a:t>Added Filter to the Gateway the communicates with the User Service</a:t>
            </a:r>
            <a:endParaRPr sz="2000"/>
          </a:p>
          <a:p>
            <a:pPr indent="-355600" lvl="0" marL="457200" rtl="0" algn="l">
              <a:spcBef>
                <a:spcPts val="0"/>
              </a:spcBef>
              <a:spcAft>
                <a:spcPts val="0"/>
              </a:spcAft>
              <a:buSzPts val="2000"/>
              <a:buChar char="-"/>
            </a:pPr>
            <a:r>
              <a:rPr lang="en-IN" sz="2000"/>
              <a:t>Disabled direct access to the individual microservices</a:t>
            </a:r>
            <a:endParaRPr sz="2000"/>
          </a:p>
          <a:p>
            <a:pPr indent="-355600" lvl="0" marL="457200" rtl="0" algn="l">
              <a:spcBef>
                <a:spcPts val="0"/>
              </a:spcBef>
              <a:spcAft>
                <a:spcPts val="0"/>
              </a:spcAft>
              <a:buSzPts val="2000"/>
              <a:buChar char="-"/>
            </a:pPr>
            <a:r>
              <a:rPr lang="en-IN" sz="2000"/>
              <a:t>Completed the Unit Tests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nvSpPr>
        <p:spPr>
          <a:xfrm>
            <a:off x="4224229" y="372546"/>
            <a:ext cx="37417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400">
                <a:solidFill>
                  <a:schemeClr val="lt1"/>
                </a:solidFill>
                <a:latin typeface="Helvetica Neue"/>
                <a:ea typeface="Helvetica Neue"/>
                <a:cs typeface="Helvetica Neue"/>
                <a:sym typeface="Helvetica Neue"/>
              </a:rPr>
              <a:t>Personal</a:t>
            </a:r>
            <a:r>
              <a:rPr b="1" lang="en-IN" sz="2400">
                <a:solidFill>
                  <a:schemeClr val="lt1"/>
                </a:solidFill>
                <a:latin typeface="Helvetica Neue"/>
                <a:ea typeface="Helvetica Neue"/>
                <a:cs typeface="Helvetica Neue"/>
                <a:sym typeface="Helvetica Neue"/>
              </a:rPr>
              <a:t> </a:t>
            </a:r>
            <a:r>
              <a:rPr b="1" lang="en-IN" sz="2400">
                <a:solidFill>
                  <a:srgbClr val="D4EBD8"/>
                </a:solidFill>
                <a:latin typeface="Helvetica Neue"/>
                <a:ea typeface="Helvetica Neue"/>
                <a:cs typeface="Helvetica Neue"/>
                <a:sym typeface="Helvetica Neue"/>
              </a:rPr>
              <a:t>BACKGROUND</a:t>
            </a:r>
            <a:endParaRPr b="1" sz="2400">
              <a:solidFill>
                <a:srgbClr val="D4EBD8"/>
              </a:solidFill>
              <a:latin typeface="Helvetica Neue"/>
              <a:ea typeface="Helvetica Neue"/>
              <a:cs typeface="Helvetica Neue"/>
              <a:sym typeface="Helvetica Neue"/>
            </a:endParaRPr>
          </a:p>
        </p:txBody>
      </p:sp>
      <p:sp>
        <p:nvSpPr>
          <p:cNvPr id="122" name="Google Shape;122;p2"/>
          <p:cNvSpPr txBox="1"/>
          <p:nvPr/>
        </p:nvSpPr>
        <p:spPr>
          <a:xfrm>
            <a:off x="3079959" y="834211"/>
            <a:ext cx="603027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Helvetica Neue"/>
                <a:ea typeface="Helvetica Neue"/>
                <a:cs typeface="Helvetica Neue"/>
                <a:sym typeface="Helvetica Neue"/>
              </a:rPr>
              <a:t>(Name, Past Experience, Qualification, Career Summary)</a:t>
            </a:r>
            <a:endParaRPr sz="1800">
              <a:solidFill>
                <a:schemeClr val="lt1"/>
              </a:solidFill>
              <a:latin typeface="Helvetica Neue"/>
              <a:ea typeface="Helvetica Neue"/>
              <a:cs typeface="Helvetica Neue"/>
              <a:sym typeface="Helvetica Neue"/>
            </a:endParaRPr>
          </a:p>
        </p:txBody>
      </p:sp>
      <p:sp>
        <p:nvSpPr>
          <p:cNvPr id="123" name="Google Shape;123;p2"/>
          <p:cNvSpPr txBox="1"/>
          <p:nvPr/>
        </p:nvSpPr>
        <p:spPr>
          <a:xfrm>
            <a:off x="507206" y="169399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Name : Jayson Concepcion</a:t>
            </a:r>
            <a:endParaRPr b="1" sz="1800">
              <a:solidFill>
                <a:srgbClr val="15102C"/>
              </a:solidFill>
              <a:latin typeface="Calibri"/>
              <a:ea typeface="Calibri"/>
              <a:cs typeface="Calibri"/>
              <a:sym typeface="Calibri"/>
            </a:endParaRPr>
          </a:p>
        </p:txBody>
      </p:sp>
      <p:sp>
        <p:nvSpPr>
          <p:cNvPr id="124" name="Google Shape;124;p2"/>
          <p:cNvSpPr txBox="1"/>
          <p:nvPr/>
        </p:nvSpPr>
        <p:spPr>
          <a:xfrm>
            <a:off x="507281" y="2063292"/>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Past Experience : 2 Years Full-Stack Developer for a healthcare app in the US</a:t>
            </a:r>
            <a:endParaRPr b="1" sz="1800">
              <a:solidFill>
                <a:srgbClr val="15102C"/>
              </a:solidFill>
              <a:latin typeface="Calibri"/>
              <a:ea typeface="Calibri"/>
              <a:cs typeface="Calibri"/>
              <a:sym typeface="Calibri"/>
            </a:endParaRPr>
          </a:p>
        </p:txBody>
      </p:sp>
      <p:sp>
        <p:nvSpPr>
          <p:cNvPr id="125" name="Google Shape;125;p2"/>
          <p:cNvSpPr txBox="1"/>
          <p:nvPr/>
        </p:nvSpPr>
        <p:spPr>
          <a:xfrm>
            <a:off x="507131" y="2503187"/>
            <a:ext cx="1007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15102C"/>
                </a:solidFill>
                <a:latin typeface="Helvetica Neue"/>
                <a:ea typeface="Helvetica Neue"/>
                <a:cs typeface="Helvetica Neue"/>
                <a:sym typeface="Helvetica Neue"/>
              </a:rPr>
              <a:t>Qualification : BS Computer Science, Azure Fundamentals, AWS CCP</a:t>
            </a:r>
            <a:endParaRPr b="1" sz="1800">
              <a:solidFill>
                <a:srgbClr val="15102C"/>
              </a:solidFill>
              <a:latin typeface="Calibri"/>
              <a:ea typeface="Calibri"/>
              <a:cs typeface="Calibri"/>
              <a:sym typeface="Calibri"/>
            </a:endParaRPr>
          </a:p>
        </p:txBody>
      </p:sp>
      <p:sp>
        <p:nvSpPr>
          <p:cNvPr id="126" name="Google Shape;126;p2"/>
          <p:cNvSpPr txBox="1"/>
          <p:nvPr/>
        </p:nvSpPr>
        <p:spPr>
          <a:xfrm>
            <a:off x="635374" y="3005425"/>
            <a:ext cx="114756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800">
                <a:solidFill>
                  <a:schemeClr val="dk1"/>
                </a:solidFill>
                <a:latin typeface="Calibri"/>
                <a:ea typeface="Calibri"/>
                <a:cs typeface="Calibri"/>
                <a:sym typeface="Calibri"/>
              </a:rPr>
              <a:t>Moji App</a:t>
            </a:r>
            <a:r>
              <a:rPr lang="en-IN" sz="1800">
                <a:solidFill>
                  <a:schemeClr val="dk1"/>
                </a:solidFill>
                <a:latin typeface="Calibri"/>
                <a:ea typeface="Calibri"/>
                <a:cs typeface="Calibri"/>
                <a:sym typeface="Calibri"/>
              </a:rPr>
              <a:t>— </a:t>
            </a:r>
            <a:r>
              <a:rPr i="1" lang="en-IN" sz="1800">
                <a:solidFill>
                  <a:schemeClr val="dk1"/>
                </a:solidFill>
                <a:latin typeface="Calibri"/>
                <a:ea typeface="Calibri"/>
                <a:cs typeface="Calibri"/>
                <a:sym typeface="Calibri"/>
              </a:rPr>
              <a:t>Junior Flutter Developer</a:t>
            </a:r>
            <a:r>
              <a:rPr b="1" lang="en-IN" sz="1800">
                <a:solidFill>
                  <a:schemeClr val="dk1"/>
                </a:solidFill>
                <a:latin typeface="Calibri"/>
                <a:ea typeface="Calibri"/>
                <a:cs typeface="Calibri"/>
                <a:sym typeface="Calibri"/>
              </a:rPr>
              <a:t> - </a:t>
            </a:r>
            <a:r>
              <a:rPr lang="en-IN" sz="1800">
                <a:solidFill>
                  <a:schemeClr val="dk1"/>
                </a:solidFill>
                <a:latin typeface="Calibri"/>
                <a:ea typeface="Calibri"/>
                <a:cs typeface="Calibri"/>
                <a:sym typeface="Calibri"/>
              </a:rPr>
              <a:t>May 2021</a:t>
            </a:r>
            <a:r>
              <a:rPr lang="en-IN" sz="1800">
                <a:solidFill>
                  <a:schemeClr val="dk1"/>
                </a:solidFill>
                <a:latin typeface="Calibri"/>
                <a:ea typeface="Calibri"/>
                <a:cs typeface="Calibri"/>
                <a:sym typeface="Calibri"/>
              </a:rPr>
              <a:t> – March 2023</a:t>
            </a:r>
            <a:endParaRPr>
              <a:solidFill>
                <a:schemeClr val="dk1"/>
              </a:solidFill>
            </a:endParaRPr>
          </a:p>
          <a:p>
            <a:pPr indent="0" lvl="0" marL="0" rtl="0" algn="l">
              <a:spcBef>
                <a:spcPts val="0"/>
              </a:spcBef>
              <a:spcAft>
                <a:spcPts val="0"/>
              </a:spcAft>
              <a:buNone/>
            </a:pPr>
            <a:r>
              <a:rPr lang="en-IN" sz="1800">
                <a:solidFill>
                  <a:schemeClr val="dk1"/>
                </a:solidFill>
                <a:latin typeface="Calibri"/>
                <a:ea typeface="Calibri"/>
                <a:cs typeface="Calibri"/>
                <a:sym typeface="Calibri"/>
              </a:rPr>
              <a:t>Worked as a Flutter Developer for a Dating App</a:t>
            </a:r>
            <a:r>
              <a:rPr lang="en-IN" sz="1800">
                <a:solidFill>
                  <a:schemeClr val="dk1"/>
                </a:solidFill>
                <a:latin typeface="Calibri"/>
                <a:ea typeface="Calibri"/>
                <a:cs typeface="Calibri"/>
                <a:sym typeface="Calibri"/>
              </a:rPr>
              <a:t> .</a:t>
            </a:r>
            <a:endParaRPr>
              <a:solidFill>
                <a:schemeClr val="dk1"/>
              </a:solidFill>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IN" sz="1800">
                <a:solidFill>
                  <a:schemeClr val="dk1"/>
                </a:solidFill>
                <a:latin typeface="Calibri"/>
                <a:ea typeface="Calibri"/>
                <a:cs typeface="Calibri"/>
                <a:sym typeface="Calibri"/>
              </a:rPr>
              <a:t>Change Healthcare</a:t>
            </a:r>
            <a:r>
              <a:rPr lang="en-IN" sz="1800">
                <a:solidFill>
                  <a:schemeClr val="dk1"/>
                </a:solidFill>
                <a:latin typeface="Calibri"/>
                <a:ea typeface="Calibri"/>
                <a:cs typeface="Calibri"/>
                <a:sym typeface="Calibri"/>
              </a:rPr>
              <a:t> —Software Developer 1</a:t>
            </a:r>
            <a:r>
              <a:rPr b="1" lang="en-IN" sz="1800">
                <a:solidFill>
                  <a:schemeClr val="dk1"/>
                </a:solidFill>
                <a:latin typeface="Calibri"/>
                <a:ea typeface="Calibri"/>
                <a:cs typeface="Calibri"/>
                <a:sym typeface="Calibri"/>
              </a:rPr>
              <a:t> - </a:t>
            </a:r>
            <a:r>
              <a:rPr lang="en-IN" sz="1800">
                <a:solidFill>
                  <a:schemeClr val="dk1"/>
                </a:solidFill>
                <a:latin typeface="Calibri"/>
                <a:ea typeface="Calibri"/>
                <a:cs typeface="Calibri"/>
                <a:sym typeface="Calibri"/>
              </a:rPr>
              <a:t>January</a:t>
            </a:r>
            <a:r>
              <a:rPr lang="en-IN" sz="1800">
                <a:solidFill>
                  <a:schemeClr val="dk1"/>
                </a:solidFill>
                <a:latin typeface="Calibri"/>
                <a:ea typeface="Calibri"/>
                <a:cs typeface="Calibri"/>
                <a:sym typeface="Calibri"/>
              </a:rPr>
              <a:t>, 2021 - August 2022</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lang="en-IN" sz="1800">
                <a:solidFill>
                  <a:schemeClr val="dk1"/>
                </a:solidFill>
                <a:latin typeface="Calibri"/>
                <a:ea typeface="Calibri"/>
                <a:cs typeface="Calibri"/>
                <a:sym typeface="Calibri"/>
              </a:rPr>
              <a:t>Worked as a Full-Stack Developer developing and maintaining a multitude of healthcare applications.</a:t>
            </a:r>
            <a:endParaRPr>
              <a:solidFill>
                <a:schemeClr val="dk1"/>
              </a:solidFill>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IN" sz="1800">
                <a:solidFill>
                  <a:schemeClr val="dk1"/>
                </a:solidFill>
                <a:latin typeface="Calibri"/>
                <a:ea typeface="Calibri"/>
                <a:cs typeface="Calibri"/>
                <a:sym typeface="Calibri"/>
              </a:rPr>
              <a:t>Finastra </a:t>
            </a:r>
            <a:r>
              <a:rPr lang="en-IN" sz="1800">
                <a:solidFill>
                  <a:schemeClr val="dk1"/>
                </a:solidFill>
                <a:latin typeface="Calibri"/>
                <a:ea typeface="Calibri"/>
                <a:cs typeface="Calibri"/>
                <a:sym typeface="Calibri"/>
              </a:rPr>
              <a:t>— </a:t>
            </a:r>
            <a:r>
              <a:rPr i="1" lang="en-IN" sz="1800">
                <a:solidFill>
                  <a:schemeClr val="dk1"/>
                </a:solidFill>
                <a:latin typeface="Calibri"/>
                <a:ea typeface="Calibri"/>
                <a:cs typeface="Calibri"/>
                <a:sym typeface="Calibri"/>
              </a:rPr>
              <a:t>Automation Intern</a:t>
            </a:r>
            <a:r>
              <a:rPr b="1" lang="en-IN" sz="1800">
                <a:solidFill>
                  <a:schemeClr val="dk1"/>
                </a:solidFill>
                <a:latin typeface="Calibri"/>
                <a:ea typeface="Calibri"/>
                <a:cs typeface="Calibri"/>
                <a:sym typeface="Calibri"/>
              </a:rPr>
              <a:t> - </a:t>
            </a:r>
            <a:r>
              <a:rPr lang="en-IN" sz="1800">
                <a:solidFill>
                  <a:schemeClr val="dk1"/>
                </a:solidFill>
                <a:latin typeface="Calibri"/>
                <a:ea typeface="Calibri"/>
                <a:cs typeface="Calibri"/>
                <a:sym typeface="Calibri"/>
              </a:rPr>
              <a:t>August 2018 </a:t>
            </a:r>
            <a:r>
              <a:rPr lang="en-IN" sz="1800">
                <a:solidFill>
                  <a:schemeClr val="dk1"/>
                </a:solidFill>
                <a:latin typeface="Calibri"/>
                <a:ea typeface="Calibri"/>
                <a:cs typeface="Calibri"/>
                <a:sym typeface="Calibri"/>
              </a:rPr>
              <a:t>- </a:t>
            </a:r>
            <a:r>
              <a:rPr lang="en-IN" sz="1800">
                <a:solidFill>
                  <a:schemeClr val="dk1"/>
                </a:solidFill>
                <a:latin typeface="Calibri"/>
                <a:ea typeface="Calibri"/>
                <a:cs typeface="Calibri"/>
                <a:sym typeface="Calibri"/>
              </a:rPr>
              <a:t>March</a:t>
            </a:r>
            <a:r>
              <a:rPr lang="en-IN" sz="1800">
                <a:solidFill>
                  <a:schemeClr val="dk1"/>
                </a:solidFill>
                <a:latin typeface="Calibri"/>
                <a:ea typeface="Calibri"/>
                <a:cs typeface="Calibri"/>
                <a:sym typeface="Calibri"/>
              </a:rPr>
              <a:t> 2019</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IN" sz="1800">
                <a:solidFill>
                  <a:schemeClr val="dk1"/>
                </a:solidFill>
                <a:latin typeface="Calibri"/>
                <a:ea typeface="Calibri"/>
                <a:cs typeface="Calibri"/>
                <a:sym typeface="Calibri"/>
              </a:rPr>
              <a:t>Created automated test scripts for a banking web App.</a:t>
            </a:r>
            <a:endParaRPr>
              <a:solidFill>
                <a:schemeClr val="dk1"/>
              </a:solidFill>
            </a:endParaRPr>
          </a:p>
          <a:p>
            <a:pPr indent="0" lvl="0" marL="0" rtl="0" algn="l">
              <a:spcBef>
                <a:spcPts val="0"/>
              </a:spcBef>
              <a:spcAft>
                <a:spcPts val="0"/>
              </a:spcAft>
              <a:buNone/>
            </a:pPr>
            <a:br>
              <a:rPr lang="en-IN" sz="1800">
                <a:solidFill>
                  <a:schemeClr val="dk1"/>
                </a:solidFill>
                <a:latin typeface="Calibri"/>
                <a:ea typeface="Calibri"/>
                <a:cs typeface="Calibri"/>
                <a:sym typeface="Calibri"/>
              </a:rPr>
            </a:br>
            <a:r>
              <a:rPr lang="en-IN" sz="1800">
                <a:solidFill>
                  <a:schemeClr val="dk1"/>
                </a:solidFill>
                <a:latin typeface="Calibri"/>
                <a:ea typeface="Calibri"/>
                <a:cs typeface="Calibri"/>
                <a:sym typeface="Calibri"/>
              </a:rPr>
              <a:t>Tech Stacks I’m familiar with:</a:t>
            </a:r>
            <a:br>
              <a:rPr lang="en-IN" sz="1800">
                <a:solidFill>
                  <a:schemeClr val="dk1"/>
                </a:solidFill>
                <a:latin typeface="Calibri"/>
                <a:ea typeface="Calibri"/>
                <a:cs typeface="Calibri"/>
                <a:sym typeface="Calibri"/>
              </a:rPr>
            </a:br>
            <a:r>
              <a:rPr lang="en-IN" sz="1800">
                <a:solidFill>
                  <a:schemeClr val="dk1"/>
                </a:solidFill>
                <a:latin typeface="Calibri"/>
                <a:ea typeface="Calibri"/>
                <a:cs typeface="Calibri"/>
                <a:sym typeface="Calibri"/>
              </a:rPr>
              <a:t>Spring Boot</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IN" sz="1800">
                <a:solidFill>
                  <a:schemeClr val="dk1"/>
                </a:solidFill>
                <a:latin typeface="Calibri"/>
                <a:ea typeface="Calibri"/>
                <a:cs typeface="Calibri"/>
                <a:sym typeface="Calibri"/>
              </a:rPr>
              <a:t>Angular, Flutter</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IN" sz="1800">
                <a:solidFill>
                  <a:schemeClr val="dk1"/>
                </a:solidFill>
                <a:latin typeface="Calibri"/>
                <a:ea typeface="Calibri"/>
                <a:cs typeface="Calibri"/>
                <a:sym typeface="Calibri"/>
              </a:rPr>
              <a:t>Node. Js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27" name="Google Shape;127;p2"/>
          <p:cNvPicPr preferRelativeResize="0"/>
          <p:nvPr/>
        </p:nvPicPr>
        <p:blipFill>
          <a:blip r:embed="rId3">
            <a:alphaModFix/>
          </a:blip>
          <a:stretch>
            <a:fillRect/>
          </a:stretch>
        </p:blipFill>
        <p:spPr>
          <a:xfrm>
            <a:off x="8173436" y="4963075"/>
            <a:ext cx="1373137" cy="1389197"/>
          </a:xfrm>
          <a:prstGeom prst="rect">
            <a:avLst/>
          </a:prstGeom>
          <a:noFill/>
          <a:ln>
            <a:noFill/>
          </a:ln>
        </p:spPr>
      </p:pic>
      <p:pic>
        <p:nvPicPr>
          <p:cNvPr id="128" name="Google Shape;128;p2"/>
          <p:cNvPicPr preferRelativeResize="0"/>
          <p:nvPr/>
        </p:nvPicPr>
        <p:blipFill>
          <a:blip r:embed="rId4">
            <a:alphaModFix/>
          </a:blip>
          <a:stretch>
            <a:fillRect/>
          </a:stretch>
        </p:blipFill>
        <p:spPr>
          <a:xfrm>
            <a:off x="9736636" y="4963075"/>
            <a:ext cx="1380928" cy="13891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461d674d33_0_542"/>
          <p:cNvSpPr txBox="1"/>
          <p:nvPr/>
        </p:nvSpPr>
        <p:spPr>
          <a:xfrm>
            <a:off x="393700" y="501134"/>
            <a:ext cx="3530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chemeClr val="lt1"/>
                </a:solidFill>
                <a:latin typeface="Helvetica Neue"/>
                <a:ea typeface="Helvetica Neue"/>
                <a:cs typeface="Helvetica Neue"/>
                <a:sym typeface="Helvetica Neue"/>
              </a:rPr>
              <a:t>Key Takeaways/Learnings from the </a:t>
            </a:r>
            <a:r>
              <a:rPr b="1" lang="en-IN" sz="1800">
                <a:solidFill>
                  <a:srgbClr val="D4EBD8"/>
                </a:solidFill>
                <a:latin typeface="Helvetica Neue"/>
                <a:ea typeface="Helvetica Neue"/>
                <a:cs typeface="Helvetica Neue"/>
                <a:sym typeface="Helvetica Neue"/>
              </a:rPr>
              <a:t>Program (HTD)</a:t>
            </a:r>
            <a:endParaRPr b="1" sz="1800">
              <a:solidFill>
                <a:srgbClr val="D4EBD8"/>
              </a:solidFill>
              <a:latin typeface="Helvetica Neue"/>
              <a:ea typeface="Helvetica Neue"/>
              <a:cs typeface="Helvetica Neue"/>
              <a:sym typeface="Helvetica Neue"/>
            </a:endParaRPr>
          </a:p>
        </p:txBody>
      </p:sp>
      <p:sp>
        <p:nvSpPr>
          <p:cNvPr id="321" name="Google Shape;321;g2461d674d33_0_542"/>
          <p:cNvSpPr txBox="1"/>
          <p:nvPr/>
        </p:nvSpPr>
        <p:spPr>
          <a:xfrm>
            <a:off x="4820776" y="1067275"/>
            <a:ext cx="6913200" cy="4463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Char char="•"/>
            </a:pPr>
            <a:r>
              <a:rPr lang="en-IN" sz="1800">
                <a:solidFill>
                  <a:schemeClr val="dk1"/>
                </a:solidFill>
              </a:rPr>
              <a:t>Creating Microservice applications using Spring Boot and Spring Cloud modules from scratch.</a:t>
            </a:r>
            <a:endParaRPr sz="1800"/>
          </a:p>
          <a:p>
            <a:pPr indent="-285750" lvl="0" marL="285750" marR="0" rtl="0" algn="l">
              <a:spcBef>
                <a:spcPts val="0"/>
              </a:spcBef>
              <a:spcAft>
                <a:spcPts val="0"/>
              </a:spcAft>
              <a:buClr>
                <a:schemeClr val="dk1"/>
              </a:buClr>
              <a:buSzPts val="1800"/>
              <a:buChar char="•"/>
            </a:pPr>
            <a:r>
              <a:rPr lang="en-IN" sz="1800">
                <a:solidFill>
                  <a:schemeClr val="dk1"/>
                </a:solidFill>
              </a:rPr>
              <a:t>Perform Unit  testing on micro services with code coverage.</a:t>
            </a:r>
            <a:endParaRPr sz="1800"/>
          </a:p>
          <a:p>
            <a:pPr indent="-285750" lvl="0" marL="285750" marR="0" rtl="0" algn="l">
              <a:spcBef>
                <a:spcPts val="0"/>
              </a:spcBef>
              <a:spcAft>
                <a:spcPts val="0"/>
              </a:spcAft>
              <a:buClr>
                <a:schemeClr val="dk1"/>
              </a:buClr>
              <a:buSzPts val="1800"/>
              <a:buChar char="•"/>
            </a:pPr>
            <a:r>
              <a:rPr lang="en-IN" sz="1800">
                <a:solidFill>
                  <a:schemeClr val="dk1"/>
                </a:solidFill>
              </a:rPr>
              <a:t>Writing clean code, following best coding practices, rectifying code smells using SonarLint and working with SonarQube.</a:t>
            </a:r>
            <a:endParaRPr sz="1800"/>
          </a:p>
          <a:p>
            <a:pPr indent="-285750" lvl="0" marL="285750" marR="0" rtl="0" algn="l">
              <a:spcBef>
                <a:spcPts val="0"/>
              </a:spcBef>
              <a:spcAft>
                <a:spcPts val="0"/>
              </a:spcAft>
              <a:buClr>
                <a:schemeClr val="dk1"/>
              </a:buClr>
              <a:buSzPts val="1800"/>
              <a:buChar char="•"/>
            </a:pPr>
            <a:r>
              <a:rPr lang="en-IN" sz="1800">
                <a:solidFill>
                  <a:schemeClr val="dk1"/>
                </a:solidFill>
              </a:rPr>
              <a:t>Perform database related operations using Hibernate ORM, JPA.</a:t>
            </a:r>
            <a:endParaRPr sz="1800"/>
          </a:p>
          <a:p>
            <a:pPr indent="-285750" lvl="0" marL="285750" marR="0" rtl="0" algn="l">
              <a:spcBef>
                <a:spcPts val="0"/>
              </a:spcBef>
              <a:spcAft>
                <a:spcPts val="0"/>
              </a:spcAft>
              <a:buClr>
                <a:schemeClr val="dk1"/>
              </a:buClr>
              <a:buSzPts val="1800"/>
              <a:buChar char="•"/>
            </a:pPr>
            <a:r>
              <a:rPr lang="en-IN" sz="1800">
                <a:solidFill>
                  <a:schemeClr val="dk1"/>
                </a:solidFill>
              </a:rPr>
              <a:t>Handle exceptions across all layers of the application</a:t>
            </a:r>
            <a:endParaRPr sz="1800">
              <a:solidFill>
                <a:schemeClr val="dk1"/>
              </a:solidFill>
            </a:endParaRPr>
          </a:p>
          <a:p>
            <a:pPr indent="-285750" lvl="0" marL="285750" marR="0" rtl="0" algn="l">
              <a:spcBef>
                <a:spcPts val="0"/>
              </a:spcBef>
              <a:spcAft>
                <a:spcPts val="0"/>
              </a:spcAft>
              <a:buClr>
                <a:schemeClr val="dk1"/>
              </a:buClr>
              <a:buSzPts val="1800"/>
              <a:buChar char="•"/>
            </a:pPr>
            <a:r>
              <a:rPr lang="en-IN" sz="1800">
                <a:solidFill>
                  <a:schemeClr val="dk1"/>
                </a:solidFill>
              </a:rPr>
              <a:t>Testing REST API end points with Postman</a:t>
            </a:r>
            <a:endParaRPr sz="1800">
              <a:solidFill>
                <a:schemeClr val="dk1"/>
              </a:solidFill>
            </a:endParaRPr>
          </a:p>
          <a:p>
            <a:pPr indent="-285750" lvl="0" marL="285750" marR="0" rtl="0" algn="l">
              <a:spcBef>
                <a:spcPts val="0"/>
              </a:spcBef>
              <a:spcAft>
                <a:spcPts val="0"/>
              </a:spcAft>
              <a:buClr>
                <a:schemeClr val="dk1"/>
              </a:buClr>
              <a:buSzPts val="1800"/>
              <a:buChar char="•"/>
            </a:pPr>
            <a:r>
              <a:rPr lang="en-IN" sz="1800">
                <a:solidFill>
                  <a:schemeClr val="dk1"/>
                </a:solidFill>
              </a:rPr>
              <a:t>Practical knowledge of using the various spring cloud modules, namely Eureka Server, API Gateway, FeignCleint.</a:t>
            </a:r>
            <a:endParaRPr sz="1800"/>
          </a:p>
          <a:p>
            <a:pPr indent="-285750" lvl="0" marL="285750" marR="0" rtl="0" algn="l">
              <a:spcBef>
                <a:spcPts val="0"/>
              </a:spcBef>
              <a:spcAft>
                <a:spcPts val="0"/>
              </a:spcAft>
              <a:buClr>
                <a:schemeClr val="dk1"/>
              </a:buClr>
              <a:buSzPts val="1800"/>
              <a:buChar char="•"/>
            </a:pPr>
            <a:r>
              <a:rPr lang="en-IN" sz="1800">
                <a:solidFill>
                  <a:schemeClr val="dk1"/>
                </a:solidFill>
              </a:rPr>
              <a:t>Implementing security using Spring Security Module and JWT Token based authentication.</a:t>
            </a:r>
            <a:endParaRPr sz="1800">
              <a:solidFill>
                <a:schemeClr val="dk1"/>
              </a:solidFill>
            </a:endParaRPr>
          </a:p>
          <a:p>
            <a:pPr indent="0" lvl="0" marL="45720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461d674d33_0_547"/>
          <p:cNvSpPr txBox="1"/>
          <p:nvPr/>
        </p:nvSpPr>
        <p:spPr>
          <a:xfrm>
            <a:off x="5133975" y="568237"/>
            <a:ext cx="19221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Conclusion</a:t>
            </a:r>
            <a:endParaRPr b="1" sz="2400">
              <a:solidFill>
                <a:schemeClr val="lt1"/>
              </a:solidFill>
              <a:latin typeface="Helvetica Neue"/>
              <a:ea typeface="Helvetica Neue"/>
              <a:cs typeface="Helvetica Neue"/>
              <a:sym typeface="Helvetica Neue"/>
            </a:endParaRPr>
          </a:p>
        </p:txBody>
      </p:sp>
      <p:sp>
        <p:nvSpPr>
          <p:cNvPr id="327" name="Google Shape;327;g2461d674d33_0_547"/>
          <p:cNvSpPr txBox="1"/>
          <p:nvPr/>
        </p:nvSpPr>
        <p:spPr>
          <a:xfrm>
            <a:off x="881414" y="1636293"/>
            <a:ext cx="105558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A highly practical approach to learning microservices aligned with the real-time project practices has enabled me gain confidence for building enterprise applications using the microservices architecture with best practices.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The hands-on project is built as a Microservices architecture with a token-based authentication service that secures services.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The microservices have a one database per service rule and they are all loosely coupled. </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An API gateway is registered in the Eureka server to handle API requests to various endpoints.</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FeignClient is used to communicate between microservices.</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The project is also code smell free with the use of SonarQube.</a:t>
            </a:r>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80</a:t>
            </a:r>
            <a:r>
              <a:rPr lang="en-IN" sz="1800">
                <a:solidFill>
                  <a:schemeClr val="dk1"/>
                </a:solidFill>
                <a:latin typeface="Calibri"/>
                <a:ea typeface="Calibri"/>
                <a:cs typeface="Calibri"/>
                <a:sym typeface="Calibri"/>
              </a:rPr>
              <a:t>% code coverage is ensured in Entity, Service, and Controller Classes with Junit testing and Mockito.</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Used Javax.Validation to validate requests</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Utilized Mockito and JUnit 5 to Unit Tests the microservices</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3"/>
          <p:cNvSpPr txBox="1"/>
          <p:nvPr/>
        </p:nvSpPr>
        <p:spPr>
          <a:xfrm>
            <a:off x="2789021" y="2705724"/>
            <a:ext cx="6612300" cy="14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8800">
                <a:solidFill>
                  <a:schemeClr val="lt1"/>
                </a:solidFill>
                <a:latin typeface="Helvetica Neue"/>
                <a:ea typeface="Helvetica Neue"/>
                <a:cs typeface="Helvetica Neue"/>
                <a:sym typeface="Helvetica Neue"/>
              </a:rPr>
              <a:t>Thank you!</a:t>
            </a:r>
            <a:endParaRPr b="1" sz="11500">
              <a:solidFill>
                <a:schemeClr val="lt1"/>
              </a:solidFill>
              <a:latin typeface="Helvetica Neue"/>
              <a:ea typeface="Helvetica Neue"/>
              <a:cs typeface="Helvetica Neue"/>
              <a:sym typeface="Helvetica Neue"/>
            </a:endParaRPr>
          </a:p>
        </p:txBody>
      </p:sp>
      <p:sp>
        <p:nvSpPr>
          <p:cNvPr id="333" name="Google Shape;333;p13"/>
          <p:cNvSpPr/>
          <p:nvPr/>
        </p:nvSpPr>
        <p:spPr>
          <a:xfrm>
            <a:off x="9986511" y="6524193"/>
            <a:ext cx="2196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461d674d33_0_605"/>
          <p:cNvSpPr txBox="1"/>
          <p:nvPr/>
        </p:nvSpPr>
        <p:spPr>
          <a:xfrm>
            <a:off x="2656542" y="589498"/>
            <a:ext cx="68739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latin typeface="Helvetica Neue"/>
                <a:ea typeface="Helvetica Neue"/>
                <a:cs typeface="Helvetica Neue"/>
                <a:sym typeface="Helvetica Neue"/>
              </a:rPr>
              <a:t>Sporting Events System Capstone Project</a:t>
            </a:r>
            <a:endParaRPr/>
          </a:p>
          <a:p>
            <a:pPr indent="0" lvl="0" marL="0" marR="0" rtl="0" algn="ctr">
              <a:spcBef>
                <a:spcPts val="0"/>
              </a:spcBef>
              <a:spcAft>
                <a:spcPts val="0"/>
              </a:spcAft>
              <a:buNone/>
            </a:pPr>
            <a:r>
              <a:t/>
            </a:r>
            <a:endParaRPr b="1" sz="2400">
              <a:solidFill>
                <a:schemeClr val="lt1"/>
              </a:solidFill>
              <a:latin typeface="Helvetica Neue"/>
              <a:ea typeface="Helvetica Neue"/>
              <a:cs typeface="Helvetica Neue"/>
              <a:sym typeface="Helvetica Neue"/>
            </a:endParaRPr>
          </a:p>
        </p:txBody>
      </p:sp>
      <p:sp>
        <p:nvSpPr>
          <p:cNvPr id="134" name="Google Shape;134;g2461d674d33_0_605"/>
          <p:cNvSpPr txBox="1"/>
          <p:nvPr/>
        </p:nvSpPr>
        <p:spPr>
          <a:xfrm>
            <a:off x="735501" y="2582779"/>
            <a:ext cx="107160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Implement a Sporting Events System that would allow administrators to manage various sporting events such as the Olympics or Football world cup. This application stores details of teams, players, tournaments and matches, fields and tickets.</a:t>
            </a:r>
            <a:r>
              <a:rPr lang="en-IN"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To manage various sporting events such as the Olympics or Football world cup.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application stores details of teams, players, tournaments and matches, fields and tickets.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application has to be implemented using </a:t>
            </a:r>
            <a:endParaRPr sz="18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Microservices Architecture, </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Calibri"/>
                <a:ea typeface="Calibri"/>
                <a:cs typeface="Calibri"/>
                <a:sym typeface="Calibri"/>
              </a:rPr>
              <a:t>Spring Cloud and Spring Boot REST API. </a:t>
            </a:r>
            <a:endParaRPr/>
          </a:p>
        </p:txBody>
      </p:sp>
      <p:sp>
        <p:nvSpPr>
          <p:cNvPr id="135" name="Google Shape;135;g2461d674d33_0_605"/>
          <p:cNvSpPr txBox="1"/>
          <p:nvPr/>
        </p:nvSpPr>
        <p:spPr>
          <a:xfrm>
            <a:off x="3191400" y="1805300"/>
            <a:ext cx="580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t>Primary Service: Team and Players</a:t>
            </a:r>
            <a:endParaRPr b="1"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619b21bd9_3_11"/>
          <p:cNvSpPr txBox="1"/>
          <p:nvPr/>
        </p:nvSpPr>
        <p:spPr>
          <a:xfrm rot="-5400000">
            <a:off x="-1442475" y="333940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accent6"/>
                </a:solidFill>
                <a:latin typeface="Helvetica Neue"/>
                <a:ea typeface="Helvetica Neue"/>
                <a:cs typeface="Helvetica Neue"/>
                <a:sym typeface="Helvetica Neue"/>
              </a:rPr>
              <a:t>Application Architecture</a:t>
            </a:r>
            <a:endParaRPr b="1" sz="2400">
              <a:solidFill>
                <a:schemeClr val="accent6"/>
              </a:solidFill>
              <a:latin typeface="Helvetica Neue"/>
              <a:ea typeface="Helvetica Neue"/>
              <a:cs typeface="Helvetica Neue"/>
              <a:sym typeface="Helvetica Neue"/>
            </a:endParaRPr>
          </a:p>
        </p:txBody>
      </p:sp>
      <p:pic>
        <p:nvPicPr>
          <p:cNvPr id="141" name="Google Shape;141;g24619b21bd9_3_11"/>
          <p:cNvPicPr preferRelativeResize="0"/>
          <p:nvPr/>
        </p:nvPicPr>
        <p:blipFill>
          <a:blip r:embed="rId3">
            <a:alphaModFix/>
          </a:blip>
          <a:stretch>
            <a:fillRect/>
          </a:stretch>
        </p:blipFill>
        <p:spPr>
          <a:xfrm>
            <a:off x="2924738" y="949650"/>
            <a:ext cx="5132274" cy="5041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p:nvPr/>
        </p:nvSpPr>
        <p:spPr>
          <a:xfrm>
            <a:off x="355600" y="834200"/>
            <a:ext cx="69663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7" name="Google Shape;147;p7"/>
          <p:cNvGrpSpPr/>
          <p:nvPr/>
        </p:nvGrpSpPr>
        <p:grpSpPr>
          <a:xfrm>
            <a:off x="9865635" y="6420365"/>
            <a:ext cx="2243886" cy="375289"/>
            <a:chOff x="10212759" y="6518571"/>
            <a:chExt cx="1842973" cy="313399"/>
          </a:xfrm>
        </p:grpSpPr>
        <p:pic>
          <p:nvPicPr>
            <p:cNvPr id="148" name="Google Shape;148;p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49" name="Google Shape;149;p7"/>
            <p:cNvSpPr/>
            <p:nvPr/>
          </p:nvSpPr>
          <p:spPr>
            <a:xfrm>
              <a:off x="10248188" y="6547414"/>
              <a:ext cx="1613629" cy="2570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50" name="Google Shape;150;p7"/>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151" name="Google Shape;151;p7"/>
          <p:cNvPicPr preferRelativeResize="0"/>
          <p:nvPr/>
        </p:nvPicPr>
        <p:blipFill>
          <a:blip r:embed="rId5">
            <a:alphaModFix/>
          </a:blip>
          <a:stretch>
            <a:fillRect/>
          </a:stretch>
        </p:blipFill>
        <p:spPr>
          <a:xfrm>
            <a:off x="858350" y="1153355"/>
            <a:ext cx="800100" cy="1371600"/>
          </a:xfrm>
          <a:prstGeom prst="rect">
            <a:avLst/>
          </a:prstGeom>
          <a:noFill/>
          <a:ln>
            <a:noFill/>
          </a:ln>
        </p:spPr>
      </p:pic>
      <p:pic>
        <p:nvPicPr>
          <p:cNvPr id="152" name="Google Shape;152;p7"/>
          <p:cNvPicPr preferRelativeResize="0"/>
          <p:nvPr/>
        </p:nvPicPr>
        <p:blipFill>
          <a:blip r:embed="rId6">
            <a:alphaModFix/>
          </a:blip>
          <a:stretch>
            <a:fillRect/>
          </a:stretch>
        </p:blipFill>
        <p:spPr>
          <a:xfrm>
            <a:off x="2184050" y="1358130"/>
            <a:ext cx="942975" cy="962025"/>
          </a:xfrm>
          <a:prstGeom prst="rect">
            <a:avLst/>
          </a:prstGeom>
          <a:noFill/>
          <a:ln>
            <a:noFill/>
          </a:ln>
        </p:spPr>
      </p:pic>
      <p:pic>
        <p:nvPicPr>
          <p:cNvPr id="153" name="Google Shape;153;p7"/>
          <p:cNvPicPr preferRelativeResize="0"/>
          <p:nvPr/>
        </p:nvPicPr>
        <p:blipFill>
          <a:blip r:embed="rId7">
            <a:alphaModFix/>
          </a:blip>
          <a:stretch>
            <a:fillRect/>
          </a:stretch>
        </p:blipFill>
        <p:spPr>
          <a:xfrm>
            <a:off x="6042200" y="1358118"/>
            <a:ext cx="914400" cy="1466850"/>
          </a:xfrm>
          <a:prstGeom prst="rect">
            <a:avLst/>
          </a:prstGeom>
          <a:noFill/>
          <a:ln>
            <a:noFill/>
          </a:ln>
        </p:spPr>
      </p:pic>
      <p:pic>
        <p:nvPicPr>
          <p:cNvPr id="154" name="Google Shape;154;p7"/>
          <p:cNvPicPr preferRelativeResize="0"/>
          <p:nvPr/>
        </p:nvPicPr>
        <p:blipFill>
          <a:blip r:embed="rId8">
            <a:alphaModFix/>
          </a:blip>
          <a:stretch>
            <a:fillRect/>
          </a:stretch>
        </p:blipFill>
        <p:spPr>
          <a:xfrm>
            <a:off x="858350" y="3185830"/>
            <a:ext cx="1047750" cy="1304925"/>
          </a:xfrm>
          <a:prstGeom prst="rect">
            <a:avLst/>
          </a:prstGeom>
          <a:noFill/>
          <a:ln>
            <a:noFill/>
          </a:ln>
        </p:spPr>
      </p:pic>
      <p:pic>
        <p:nvPicPr>
          <p:cNvPr id="155" name="Google Shape;155;p7"/>
          <p:cNvPicPr preferRelativeResize="0"/>
          <p:nvPr/>
        </p:nvPicPr>
        <p:blipFill>
          <a:blip r:embed="rId9">
            <a:alphaModFix/>
          </a:blip>
          <a:stretch>
            <a:fillRect/>
          </a:stretch>
        </p:blipFill>
        <p:spPr>
          <a:xfrm>
            <a:off x="4489050" y="3185830"/>
            <a:ext cx="1304925" cy="1276350"/>
          </a:xfrm>
          <a:prstGeom prst="rect">
            <a:avLst/>
          </a:prstGeom>
          <a:noFill/>
          <a:ln>
            <a:noFill/>
          </a:ln>
        </p:spPr>
      </p:pic>
      <p:pic>
        <p:nvPicPr>
          <p:cNvPr id="156" name="Google Shape;156;p7"/>
          <p:cNvPicPr preferRelativeResize="0"/>
          <p:nvPr/>
        </p:nvPicPr>
        <p:blipFill>
          <a:blip r:embed="rId10">
            <a:alphaModFix/>
          </a:blip>
          <a:stretch>
            <a:fillRect/>
          </a:stretch>
        </p:blipFill>
        <p:spPr>
          <a:xfrm>
            <a:off x="2580675" y="5227072"/>
            <a:ext cx="1123950" cy="1314450"/>
          </a:xfrm>
          <a:prstGeom prst="rect">
            <a:avLst/>
          </a:prstGeom>
          <a:noFill/>
          <a:ln>
            <a:noFill/>
          </a:ln>
        </p:spPr>
      </p:pic>
      <p:pic>
        <p:nvPicPr>
          <p:cNvPr id="157" name="Google Shape;157;p7"/>
          <p:cNvPicPr preferRelativeResize="0"/>
          <p:nvPr/>
        </p:nvPicPr>
        <p:blipFill>
          <a:blip r:embed="rId11">
            <a:alphaModFix/>
          </a:blip>
          <a:stretch>
            <a:fillRect/>
          </a:stretch>
        </p:blipFill>
        <p:spPr>
          <a:xfrm>
            <a:off x="2599725" y="3172872"/>
            <a:ext cx="1085850" cy="1476375"/>
          </a:xfrm>
          <a:prstGeom prst="rect">
            <a:avLst/>
          </a:prstGeom>
          <a:noFill/>
          <a:ln>
            <a:noFill/>
          </a:ln>
        </p:spPr>
      </p:pic>
      <p:cxnSp>
        <p:nvCxnSpPr>
          <p:cNvPr id="158" name="Google Shape;158;p7"/>
          <p:cNvCxnSpPr>
            <a:stCxn id="154" idx="3"/>
          </p:cNvCxnSpPr>
          <p:nvPr/>
        </p:nvCxnSpPr>
        <p:spPr>
          <a:xfrm>
            <a:off x="1906100" y="3838293"/>
            <a:ext cx="696000" cy="145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59" name="Google Shape;159;p7"/>
          <p:cNvCxnSpPr>
            <a:stCxn id="152" idx="3"/>
            <a:endCxn id="157" idx="3"/>
          </p:cNvCxnSpPr>
          <p:nvPr/>
        </p:nvCxnSpPr>
        <p:spPr>
          <a:xfrm>
            <a:off x="3127025" y="1839142"/>
            <a:ext cx="558600" cy="2071800"/>
          </a:xfrm>
          <a:prstGeom prst="bentConnector3">
            <a:avLst>
              <a:gd fmla="val 142620" name="adj1"/>
            </a:avLst>
          </a:prstGeom>
          <a:noFill/>
          <a:ln cap="flat" cmpd="sng" w="9525">
            <a:solidFill>
              <a:schemeClr val="dk2"/>
            </a:solidFill>
            <a:prstDash val="solid"/>
            <a:round/>
            <a:headEnd len="med" w="med" type="none"/>
            <a:tailEnd len="med" w="med" type="none"/>
          </a:ln>
        </p:spPr>
      </p:cxnSp>
      <p:cxnSp>
        <p:nvCxnSpPr>
          <p:cNvPr id="160" name="Google Shape;160;p7"/>
          <p:cNvCxnSpPr/>
          <p:nvPr/>
        </p:nvCxnSpPr>
        <p:spPr>
          <a:xfrm flipH="1">
            <a:off x="3681000" y="3862675"/>
            <a:ext cx="827100" cy="655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61" name="Google Shape;161;p7"/>
          <p:cNvCxnSpPr>
            <a:endCxn id="156" idx="0"/>
          </p:cNvCxnSpPr>
          <p:nvPr/>
        </p:nvCxnSpPr>
        <p:spPr>
          <a:xfrm flipH="1">
            <a:off x="3142650" y="4679572"/>
            <a:ext cx="14100" cy="5475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7"/>
          <p:cNvCxnSpPr>
            <a:stCxn id="151" idx="3"/>
            <a:endCxn id="152" idx="1"/>
          </p:cNvCxnSpPr>
          <p:nvPr/>
        </p:nvCxnSpPr>
        <p:spPr>
          <a:xfrm>
            <a:off x="1658450" y="1839155"/>
            <a:ext cx="525600" cy="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7"/>
          <p:cNvSpPr txBox="1"/>
          <p:nvPr/>
        </p:nvSpPr>
        <p:spPr>
          <a:xfrm rot="-5400000">
            <a:off x="-1442475" y="3339406"/>
            <a:ext cx="3741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70AD47"/>
                </a:solidFill>
                <a:latin typeface="Helvetica Neue"/>
                <a:ea typeface="Helvetica Neue"/>
                <a:cs typeface="Helvetica Neue"/>
                <a:sym typeface="Helvetica Neue"/>
              </a:rPr>
              <a:t>Database Design</a:t>
            </a:r>
            <a:endParaRPr b="1" sz="2400">
              <a:solidFill>
                <a:srgbClr val="70AD47"/>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4619b21bd9_3_72"/>
          <p:cNvSpPr txBox="1"/>
          <p:nvPr/>
        </p:nvSpPr>
        <p:spPr>
          <a:xfrm>
            <a:off x="355600" y="330519"/>
            <a:ext cx="44115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Eureka Dashboard</a:t>
            </a:r>
            <a:endParaRPr b="1" sz="2400">
              <a:solidFill>
                <a:srgbClr val="15102C"/>
              </a:solidFill>
              <a:latin typeface="Helvetica Neue"/>
              <a:ea typeface="Helvetica Neue"/>
              <a:cs typeface="Helvetica Neue"/>
              <a:sym typeface="Helvetica Neue"/>
            </a:endParaRPr>
          </a:p>
        </p:txBody>
      </p:sp>
      <p:sp>
        <p:nvSpPr>
          <p:cNvPr id="169" name="Google Shape;169;g24619b21bd9_3_72"/>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0" name="Google Shape;170;g24619b21bd9_3_72"/>
          <p:cNvGrpSpPr/>
          <p:nvPr/>
        </p:nvGrpSpPr>
        <p:grpSpPr>
          <a:xfrm>
            <a:off x="9865267" y="6420496"/>
            <a:ext cx="2243820" cy="375295"/>
            <a:chOff x="10212759" y="6518571"/>
            <a:chExt cx="1842973" cy="313399"/>
          </a:xfrm>
        </p:grpSpPr>
        <p:pic>
          <p:nvPicPr>
            <p:cNvPr id="171" name="Google Shape;171;g24619b21bd9_3_72"/>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72" name="Google Shape;172;g24619b21bd9_3_72"/>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73" name="Google Shape;173;g24619b21bd9_3_72"/>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sp>
        <p:nvSpPr>
          <p:cNvPr id="174" name="Google Shape;174;g24619b21bd9_3_72"/>
          <p:cNvSpPr txBox="1"/>
          <p:nvPr/>
        </p:nvSpPr>
        <p:spPr>
          <a:xfrm>
            <a:off x="5109411" y="336032"/>
            <a:ext cx="3101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The API gateway and multiple instances of the microservices registered on Eureka Server.</a:t>
            </a:r>
            <a:endParaRPr sz="1800">
              <a:solidFill>
                <a:schemeClr val="dk1"/>
              </a:solidFill>
              <a:latin typeface="Calibri"/>
              <a:ea typeface="Calibri"/>
              <a:cs typeface="Calibri"/>
              <a:sym typeface="Calibri"/>
            </a:endParaRPr>
          </a:p>
        </p:txBody>
      </p:sp>
      <p:pic>
        <p:nvPicPr>
          <p:cNvPr id="175" name="Google Shape;175;g24619b21bd9_3_72"/>
          <p:cNvPicPr preferRelativeResize="0"/>
          <p:nvPr/>
        </p:nvPicPr>
        <p:blipFill>
          <a:blip r:embed="rId5">
            <a:alphaModFix/>
          </a:blip>
          <a:stretch>
            <a:fillRect/>
          </a:stretch>
        </p:blipFill>
        <p:spPr>
          <a:xfrm>
            <a:off x="152400" y="2101380"/>
            <a:ext cx="11887201" cy="3382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461d674d33_0_7"/>
          <p:cNvSpPr txBox="1"/>
          <p:nvPr/>
        </p:nvSpPr>
        <p:spPr>
          <a:xfrm>
            <a:off x="355600" y="330519"/>
            <a:ext cx="44115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Testing</a:t>
            </a:r>
            <a:endParaRPr b="1" sz="2400">
              <a:solidFill>
                <a:srgbClr val="15102C"/>
              </a:solidFill>
              <a:latin typeface="Helvetica Neue"/>
              <a:ea typeface="Helvetica Neue"/>
              <a:cs typeface="Helvetica Neue"/>
              <a:sym typeface="Helvetica Neue"/>
            </a:endParaRPr>
          </a:p>
        </p:txBody>
      </p:sp>
      <p:sp>
        <p:nvSpPr>
          <p:cNvPr id="181" name="Google Shape;181;g2461d674d33_0_7"/>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2" name="Google Shape;182;g2461d674d33_0_7"/>
          <p:cNvGrpSpPr/>
          <p:nvPr/>
        </p:nvGrpSpPr>
        <p:grpSpPr>
          <a:xfrm>
            <a:off x="9865267" y="6420496"/>
            <a:ext cx="2243820" cy="375295"/>
            <a:chOff x="10212759" y="6518571"/>
            <a:chExt cx="1842973" cy="313399"/>
          </a:xfrm>
        </p:grpSpPr>
        <p:pic>
          <p:nvPicPr>
            <p:cNvPr id="183" name="Google Shape;183;g2461d674d33_0_7"/>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84" name="Google Shape;184;g2461d674d33_0_7"/>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85" name="Google Shape;185;g2461d674d33_0_7"/>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sp>
        <p:nvSpPr>
          <p:cNvPr id="186" name="Google Shape;186;g2461d674d33_0_7"/>
          <p:cNvSpPr txBox="1"/>
          <p:nvPr/>
        </p:nvSpPr>
        <p:spPr>
          <a:xfrm>
            <a:off x="5109411" y="336032"/>
            <a:ext cx="3101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alibri"/>
                <a:ea typeface="Calibri"/>
                <a:cs typeface="Calibri"/>
                <a:sym typeface="Calibri"/>
              </a:rPr>
              <a:t>Testing performed with Junit &amp; Mockito</a:t>
            </a:r>
            <a:endParaRPr sz="1800">
              <a:solidFill>
                <a:schemeClr val="dk1"/>
              </a:solidFill>
              <a:latin typeface="Calibri"/>
              <a:ea typeface="Calibri"/>
              <a:cs typeface="Calibri"/>
              <a:sym typeface="Calibri"/>
            </a:endParaRPr>
          </a:p>
        </p:txBody>
      </p:sp>
      <p:pic>
        <p:nvPicPr>
          <p:cNvPr id="187" name="Google Shape;187;g2461d674d33_0_7"/>
          <p:cNvPicPr preferRelativeResize="0"/>
          <p:nvPr/>
        </p:nvPicPr>
        <p:blipFill>
          <a:blip r:embed="rId5">
            <a:alphaModFix/>
          </a:blip>
          <a:stretch>
            <a:fillRect/>
          </a:stretch>
        </p:blipFill>
        <p:spPr>
          <a:xfrm>
            <a:off x="1129713" y="1185357"/>
            <a:ext cx="9932571" cy="51331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461d674d33_0_136"/>
          <p:cNvSpPr txBox="1"/>
          <p:nvPr/>
        </p:nvSpPr>
        <p:spPr>
          <a:xfrm>
            <a:off x="291431" y="194540"/>
            <a:ext cx="5796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SonarQube Dashboard</a:t>
            </a:r>
            <a:endParaRPr b="1" sz="2400">
              <a:solidFill>
                <a:srgbClr val="15102C"/>
              </a:solidFill>
              <a:latin typeface="Helvetica Neue"/>
              <a:ea typeface="Helvetica Neue"/>
              <a:cs typeface="Helvetica Neue"/>
              <a:sym typeface="Helvetica Neue"/>
            </a:endParaRPr>
          </a:p>
        </p:txBody>
      </p:sp>
      <p:sp>
        <p:nvSpPr>
          <p:cNvPr id="193" name="Google Shape;193;g2461d674d33_0_136"/>
          <p:cNvSpPr/>
          <p:nvPr/>
        </p:nvSpPr>
        <p:spPr>
          <a:xfrm>
            <a:off x="355600" y="834211"/>
            <a:ext cx="3754500" cy="456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4" name="Google Shape;194;g2461d674d33_0_136"/>
          <p:cNvGrpSpPr/>
          <p:nvPr/>
        </p:nvGrpSpPr>
        <p:grpSpPr>
          <a:xfrm>
            <a:off x="9865267" y="6420496"/>
            <a:ext cx="2243820" cy="375295"/>
            <a:chOff x="10212759" y="6518571"/>
            <a:chExt cx="1842973" cy="313399"/>
          </a:xfrm>
        </p:grpSpPr>
        <p:pic>
          <p:nvPicPr>
            <p:cNvPr id="195" name="Google Shape;195;g2461d674d33_0_13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96" name="Google Shape;196;g2461d674d33_0_136"/>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197" name="Google Shape;197;g2461d674d33_0_136"/>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198" name="Google Shape;198;g2461d674d33_0_136"/>
          <p:cNvPicPr preferRelativeResize="0"/>
          <p:nvPr/>
        </p:nvPicPr>
        <p:blipFill>
          <a:blip r:embed="rId5">
            <a:alphaModFix/>
          </a:blip>
          <a:stretch>
            <a:fillRect/>
          </a:stretch>
        </p:blipFill>
        <p:spPr>
          <a:xfrm>
            <a:off x="1186700" y="1385186"/>
            <a:ext cx="9391650" cy="463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61d674d33_0_200"/>
          <p:cNvSpPr txBox="1"/>
          <p:nvPr/>
        </p:nvSpPr>
        <p:spPr>
          <a:xfrm>
            <a:off x="291431" y="194540"/>
            <a:ext cx="5238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rgbClr val="15102C"/>
                </a:solidFill>
                <a:latin typeface="Helvetica Neue"/>
                <a:ea typeface="Helvetica Neue"/>
                <a:cs typeface="Helvetica Neue"/>
                <a:sym typeface="Helvetica Neue"/>
              </a:rPr>
              <a:t>Project – Code coverage Report</a:t>
            </a:r>
            <a:endParaRPr/>
          </a:p>
          <a:p>
            <a:pPr indent="0" lvl="0" marL="0" marR="0" rtl="0" algn="ctr">
              <a:spcBef>
                <a:spcPts val="0"/>
              </a:spcBef>
              <a:spcAft>
                <a:spcPts val="0"/>
              </a:spcAft>
              <a:buNone/>
            </a:pPr>
            <a:r>
              <a:t/>
            </a:r>
            <a:endParaRPr b="1" sz="2400">
              <a:solidFill>
                <a:srgbClr val="15102C"/>
              </a:solidFill>
              <a:latin typeface="Helvetica Neue"/>
              <a:ea typeface="Helvetica Neue"/>
              <a:cs typeface="Helvetica Neue"/>
              <a:sym typeface="Helvetica Neue"/>
            </a:endParaRPr>
          </a:p>
        </p:txBody>
      </p:sp>
      <p:sp>
        <p:nvSpPr>
          <p:cNvPr id="204" name="Google Shape;204;g2461d674d33_0_200"/>
          <p:cNvSpPr/>
          <p:nvPr/>
        </p:nvSpPr>
        <p:spPr>
          <a:xfrm>
            <a:off x="660399" y="797697"/>
            <a:ext cx="4561200" cy="59400"/>
          </a:xfrm>
          <a:prstGeom prst="rect">
            <a:avLst/>
          </a:prstGeom>
          <a:solidFill>
            <a:srgbClr val="1510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5" name="Google Shape;205;g2461d674d33_0_200"/>
          <p:cNvGrpSpPr/>
          <p:nvPr/>
        </p:nvGrpSpPr>
        <p:grpSpPr>
          <a:xfrm>
            <a:off x="9865267" y="6420496"/>
            <a:ext cx="2243820" cy="375295"/>
            <a:chOff x="10212759" y="6518571"/>
            <a:chExt cx="1842973" cy="313399"/>
          </a:xfrm>
        </p:grpSpPr>
        <p:pic>
          <p:nvPicPr>
            <p:cNvPr id="206" name="Google Shape;206;g2461d674d33_0_200"/>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207" name="Google Shape;207;g2461d674d33_0_200"/>
            <p:cNvSpPr/>
            <p:nvPr/>
          </p:nvSpPr>
          <p:spPr>
            <a:xfrm>
              <a:off x="10248188" y="6547414"/>
              <a:ext cx="1613700" cy="25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grpSp>
      <p:pic>
        <p:nvPicPr>
          <p:cNvPr id="208" name="Google Shape;208;g2461d674d33_0_200"/>
          <p:cNvPicPr preferRelativeResize="0"/>
          <p:nvPr/>
        </p:nvPicPr>
        <p:blipFill rotWithShape="1">
          <a:blip r:embed="rId4">
            <a:alphaModFix/>
          </a:blip>
          <a:srcRect b="0" l="0" r="0" t="0"/>
          <a:stretch/>
        </p:blipFill>
        <p:spPr>
          <a:xfrm>
            <a:off x="10578354" y="53050"/>
            <a:ext cx="1534767" cy="744647"/>
          </a:xfrm>
          <a:prstGeom prst="rect">
            <a:avLst/>
          </a:prstGeom>
          <a:noFill/>
          <a:ln>
            <a:noFill/>
          </a:ln>
        </p:spPr>
      </p:pic>
      <p:pic>
        <p:nvPicPr>
          <p:cNvPr id="209" name="Google Shape;209;g2461d674d33_0_200"/>
          <p:cNvPicPr preferRelativeResize="0"/>
          <p:nvPr/>
        </p:nvPicPr>
        <p:blipFill>
          <a:blip r:embed="rId5">
            <a:alphaModFix/>
          </a:blip>
          <a:stretch>
            <a:fillRect/>
          </a:stretch>
        </p:blipFill>
        <p:spPr>
          <a:xfrm>
            <a:off x="507650" y="1025540"/>
            <a:ext cx="11487150" cy="1695450"/>
          </a:xfrm>
          <a:prstGeom prst="rect">
            <a:avLst/>
          </a:prstGeom>
          <a:noFill/>
          <a:ln>
            <a:noFill/>
          </a:ln>
        </p:spPr>
      </p:pic>
      <p:pic>
        <p:nvPicPr>
          <p:cNvPr id="210" name="Google Shape;210;g2461d674d33_0_200"/>
          <p:cNvPicPr preferRelativeResize="0"/>
          <p:nvPr/>
        </p:nvPicPr>
        <p:blipFill>
          <a:blip r:embed="rId6">
            <a:alphaModFix/>
          </a:blip>
          <a:stretch>
            <a:fillRect/>
          </a:stretch>
        </p:blipFill>
        <p:spPr>
          <a:xfrm>
            <a:off x="512400" y="2695815"/>
            <a:ext cx="11477625" cy="1885950"/>
          </a:xfrm>
          <a:prstGeom prst="rect">
            <a:avLst/>
          </a:prstGeom>
          <a:noFill/>
          <a:ln>
            <a:noFill/>
          </a:ln>
        </p:spPr>
      </p:pic>
      <p:pic>
        <p:nvPicPr>
          <p:cNvPr id="211" name="Google Shape;211;g2461d674d33_0_200"/>
          <p:cNvPicPr preferRelativeResize="0"/>
          <p:nvPr/>
        </p:nvPicPr>
        <p:blipFill>
          <a:blip r:embed="rId7">
            <a:alphaModFix/>
          </a:blip>
          <a:stretch>
            <a:fillRect/>
          </a:stretch>
        </p:blipFill>
        <p:spPr>
          <a:xfrm>
            <a:off x="545725" y="4581775"/>
            <a:ext cx="11410950" cy="220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2023-02-09T10:19:33Z</dcterms:created>
  <dc:creator>Karan Soni</dc:creator>
</cp:coreProperties>
</file>